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8" r:id="rId2"/>
    <p:sldMasterId id="2147483674" r:id="rId3"/>
    <p:sldMasterId id="2147483662" r:id="rId4"/>
  </p:sldMasterIdLst>
  <p:notesMasterIdLst>
    <p:notesMasterId r:id="rId15"/>
  </p:notesMasterIdLst>
  <p:handoutMasterIdLst>
    <p:handoutMasterId r:id="rId16"/>
  </p:handoutMasterIdLst>
  <p:sldIdLst>
    <p:sldId id="466" r:id="rId5"/>
    <p:sldId id="461" r:id="rId6"/>
    <p:sldId id="451" r:id="rId7"/>
    <p:sldId id="476" r:id="rId8"/>
    <p:sldId id="481" r:id="rId9"/>
    <p:sldId id="479" r:id="rId10"/>
    <p:sldId id="492" r:id="rId11"/>
    <p:sldId id="493" r:id="rId12"/>
    <p:sldId id="487" r:id="rId13"/>
    <p:sldId id="445" r:id="rId14"/>
  </p:sldIdLst>
  <p:sldSz cx="9144000" cy="6858000" type="screen4x3"/>
  <p:notesSz cx="70104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84298" autoAdjust="0"/>
  </p:normalViewPr>
  <p:slideViewPr>
    <p:cSldViewPr>
      <p:cViewPr>
        <p:scale>
          <a:sx n="70" d="100"/>
          <a:sy n="70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EB24986-A221-44B5-A929-9BEE479ABA49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D57803-C506-4DC0-B96A-7897CD5346BA}">
      <dgm:prSet phldrT="[Text]"/>
      <dgm:spPr>
        <a:solidFill>
          <a:schemeClr val="accent5">
            <a:lumMod val="40000"/>
            <a:lumOff val="60000"/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 smtClean="0"/>
            <a:t>1</a:t>
          </a:r>
        </a:p>
        <a:p>
          <a:r>
            <a:rPr lang="en-US" dirty="0" smtClean="0"/>
            <a:t>National Strategies</a:t>
          </a:r>
        </a:p>
        <a:p>
          <a:endParaRPr lang="en-US" baseline="30000" dirty="0" smtClean="0"/>
        </a:p>
        <a:p>
          <a:endParaRPr lang="en-US" baseline="30000" dirty="0"/>
        </a:p>
      </dgm:t>
    </dgm:pt>
    <dgm:pt modelId="{E5696F2B-FF85-439E-9935-D43B29471870}" type="parTrans" cxnId="{78C029E9-E111-4540-9525-596F6B2883A8}">
      <dgm:prSet/>
      <dgm:spPr/>
      <dgm:t>
        <a:bodyPr/>
        <a:lstStyle/>
        <a:p>
          <a:endParaRPr lang="en-US"/>
        </a:p>
      </dgm:t>
    </dgm:pt>
    <dgm:pt modelId="{BD187642-A3E7-430C-8943-E6FE1061132D}" type="sibTrans" cxnId="{78C029E9-E111-4540-9525-596F6B2883A8}">
      <dgm:prSet/>
      <dgm:spPr/>
      <dgm:t>
        <a:bodyPr/>
        <a:lstStyle/>
        <a:p>
          <a:endParaRPr lang="en-US"/>
        </a:p>
      </dgm:t>
    </dgm:pt>
    <dgm:pt modelId="{910FDECD-F205-4C49-B3EC-55A8BA67872A}">
      <dgm:prSet phldrT="[Text]" custT="1"/>
      <dgm:spPr>
        <a:solidFill>
          <a:schemeClr val="accent1">
            <a:lumMod val="60000"/>
            <a:lumOff val="40000"/>
            <a:alpha val="50000"/>
          </a:schemeClr>
        </a:solidFill>
        <a:ln>
          <a:noFill/>
        </a:ln>
      </dgm:spPr>
      <dgm:t>
        <a:bodyPr/>
        <a:lstStyle/>
        <a:p>
          <a:r>
            <a:rPr lang="en-US" sz="1900" dirty="0" smtClean="0"/>
            <a:t>2</a:t>
          </a:r>
        </a:p>
        <a:p>
          <a:r>
            <a:rPr lang="en-US" sz="1800" dirty="0" smtClean="0"/>
            <a:t>Implementation of Strategies and Investments</a:t>
          </a:r>
          <a:endParaRPr lang="en-US" sz="1800" baseline="30000" dirty="0" smtClean="0"/>
        </a:p>
        <a:p>
          <a:endParaRPr lang="en-US" sz="1600" baseline="30000" dirty="0"/>
        </a:p>
      </dgm:t>
    </dgm:pt>
    <dgm:pt modelId="{97061419-5639-4576-81E5-264A9AFACC31}" type="parTrans" cxnId="{DCCB1311-A38F-4428-830A-4CEA37799434}">
      <dgm:prSet/>
      <dgm:spPr/>
      <dgm:t>
        <a:bodyPr/>
        <a:lstStyle/>
        <a:p>
          <a:endParaRPr lang="en-US"/>
        </a:p>
      </dgm:t>
    </dgm:pt>
    <dgm:pt modelId="{13E24A10-C44C-4F3D-9B69-0CF1F724662E}" type="sibTrans" cxnId="{DCCB1311-A38F-4428-830A-4CEA37799434}">
      <dgm:prSet/>
      <dgm:spPr/>
      <dgm:t>
        <a:bodyPr/>
        <a:lstStyle/>
        <a:p>
          <a:endParaRPr lang="en-US"/>
        </a:p>
      </dgm:t>
    </dgm:pt>
    <dgm:pt modelId="{83C9E769-96A7-4C60-8A78-3BEF840650AE}">
      <dgm:prSet phldrT="[Text]"/>
      <dgm:spPr>
        <a:solidFill>
          <a:schemeClr val="tx2">
            <a:lumMod val="60000"/>
            <a:lumOff val="40000"/>
            <a:alpha val="50000"/>
          </a:schemeClr>
        </a:solidFill>
        <a:ln>
          <a:noFill/>
        </a:ln>
      </dgm:spPr>
      <dgm:t>
        <a:bodyPr/>
        <a:lstStyle/>
        <a:p>
          <a:r>
            <a:rPr lang="en-US" dirty="0" smtClean="0"/>
            <a:t>3</a:t>
          </a:r>
        </a:p>
        <a:p>
          <a:r>
            <a:rPr lang="en-US" dirty="0" smtClean="0"/>
            <a:t>Results-Based Activities (fully </a:t>
          </a:r>
          <a:r>
            <a:rPr lang="en-US" dirty="0" err="1" smtClean="0"/>
            <a:t>MRV’ed</a:t>
          </a:r>
          <a:r>
            <a:rPr lang="en-US" dirty="0" smtClean="0"/>
            <a:t> emission reductions)</a:t>
          </a:r>
          <a:endParaRPr lang="en-US" dirty="0"/>
        </a:p>
      </dgm:t>
    </dgm:pt>
    <dgm:pt modelId="{21AB02B5-B87C-4A76-BF98-8B7698945547}" type="parTrans" cxnId="{7140C8D7-3097-46C6-90A3-631E0152E0CF}">
      <dgm:prSet/>
      <dgm:spPr/>
      <dgm:t>
        <a:bodyPr/>
        <a:lstStyle/>
        <a:p>
          <a:endParaRPr lang="en-US"/>
        </a:p>
      </dgm:t>
    </dgm:pt>
    <dgm:pt modelId="{1CD40FB2-AA04-48C4-8762-AFDAA6E7EA1A}" type="sibTrans" cxnId="{7140C8D7-3097-46C6-90A3-631E0152E0CF}">
      <dgm:prSet/>
      <dgm:spPr/>
      <dgm:t>
        <a:bodyPr/>
        <a:lstStyle/>
        <a:p>
          <a:endParaRPr lang="en-US"/>
        </a:p>
      </dgm:t>
    </dgm:pt>
    <dgm:pt modelId="{C7DEC47A-280E-4275-A037-A943AF9ED0D8}" type="pres">
      <dgm:prSet presAssocID="{1EB24986-A221-44B5-A929-9BEE479ABA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8E7A48-1F14-48E0-A66B-868D4AA68E24}" type="pres">
      <dgm:prSet presAssocID="{FAD57803-C506-4DC0-B96A-7897CD5346BA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338DF6-5F50-4A04-B3BE-4B06AD0BF67A}" type="pres">
      <dgm:prSet presAssocID="{BD187642-A3E7-430C-8943-E6FE1061132D}" presName="space" presStyleCnt="0"/>
      <dgm:spPr/>
    </dgm:pt>
    <dgm:pt modelId="{7EF975DD-8AD6-477C-A096-D21CFD31382A}" type="pres">
      <dgm:prSet presAssocID="{910FDECD-F205-4C49-B3EC-55A8BA67872A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7BE17B-50BB-4B85-82AD-19B9B84F285A}" type="pres">
      <dgm:prSet presAssocID="{13E24A10-C44C-4F3D-9B69-0CF1F724662E}" presName="space" presStyleCnt="0"/>
      <dgm:spPr/>
    </dgm:pt>
    <dgm:pt modelId="{068362D1-363D-4370-9C60-34A4C2A99977}" type="pres">
      <dgm:prSet presAssocID="{83C9E769-96A7-4C60-8A78-3BEF840650AE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52FCCEF-7848-4827-AED6-B71413912E91}" type="presOf" srcId="{83C9E769-96A7-4C60-8A78-3BEF840650AE}" destId="{068362D1-363D-4370-9C60-34A4C2A99977}" srcOrd="0" destOrd="0" presId="urn:microsoft.com/office/officeart/2005/8/layout/venn3"/>
    <dgm:cxn modelId="{7140C8D7-3097-46C6-90A3-631E0152E0CF}" srcId="{1EB24986-A221-44B5-A929-9BEE479ABA49}" destId="{83C9E769-96A7-4C60-8A78-3BEF840650AE}" srcOrd="2" destOrd="0" parTransId="{21AB02B5-B87C-4A76-BF98-8B7698945547}" sibTransId="{1CD40FB2-AA04-48C4-8762-AFDAA6E7EA1A}"/>
    <dgm:cxn modelId="{97146033-5A56-43DB-8A66-0E43BC8AB626}" type="presOf" srcId="{1EB24986-A221-44B5-A929-9BEE479ABA49}" destId="{C7DEC47A-280E-4275-A037-A943AF9ED0D8}" srcOrd="0" destOrd="0" presId="urn:microsoft.com/office/officeart/2005/8/layout/venn3"/>
    <dgm:cxn modelId="{8D672C3E-ED6C-432A-AB06-74FF8653C8E5}" type="presOf" srcId="{910FDECD-F205-4C49-B3EC-55A8BA67872A}" destId="{7EF975DD-8AD6-477C-A096-D21CFD31382A}" srcOrd="0" destOrd="0" presId="urn:microsoft.com/office/officeart/2005/8/layout/venn3"/>
    <dgm:cxn modelId="{092096B3-25D5-43C2-A8FB-8F81AB02158F}" type="presOf" srcId="{FAD57803-C506-4DC0-B96A-7897CD5346BA}" destId="{5B8E7A48-1F14-48E0-A66B-868D4AA68E24}" srcOrd="0" destOrd="0" presId="urn:microsoft.com/office/officeart/2005/8/layout/venn3"/>
    <dgm:cxn modelId="{78C029E9-E111-4540-9525-596F6B2883A8}" srcId="{1EB24986-A221-44B5-A929-9BEE479ABA49}" destId="{FAD57803-C506-4DC0-B96A-7897CD5346BA}" srcOrd="0" destOrd="0" parTransId="{E5696F2B-FF85-439E-9935-D43B29471870}" sibTransId="{BD187642-A3E7-430C-8943-E6FE1061132D}"/>
    <dgm:cxn modelId="{DCCB1311-A38F-4428-830A-4CEA37799434}" srcId="{1EB24986-A221-44B5-A929-9BEE479ABA49}" destId="{910FDECD-F205-4C49-B3EC-55A8BA67872A}" srcOrd="1" destOrd="0" parTransId="{97061419-5639-4576-81E5-264A9AFACC31}" sibTransId="{13E24A10-C44C-4F3D-9B69-0CF1F724662E}"/>
    <dgm:cxn modelId="{AB73007D-BD52-445A-8472-F9F1DD4197A5}" type="presParOf" srcId="{C7DEC47A-280E-4275-A037-A943AF9ED0D8}" destId="{5B8E7A48-1F14-48E0-A66B-868D4AA68E24}" srcOrd="0" destOrd="0" presId="urn:microsoft.com/office/officeart/2005/8/layout/venn3"/>
    <dgm:cxn modelId="{299D07C5-61E3-48E1-8B78-22E2311F7D80}" type="presParOf" srcId="{C7DEC47A-280E-4275-A037-A943AF9ED0D8}" destId="{54338DF6-5F50-4A04-B3BE-4B06AD0BF67A}" srcOrd="1" destOrd="0" presId="urn:microsoft.com/office/officeart/2005/8/layout/venn3"/>
    <dgm:cxn modelId="{C1E390C8-20F1-40FA-88E9-6F766A9D92D2}" type="presParOf" srcId="{C7DEC47A-280E-4275-A037-A943AF9ED0D8}" destId="{7EF975DD-8AD6-477C-A096-D21CFD31382A}" srcOrd="2" destOrd="0" presId="urn:microsoft.com/office/officeart/2005/8/layout/venn3"/>
    <dgm:cxn modelId="{8D960C54-8E0D-4532-A7E1-CDBF9FB47EBD}" type="presParOf" srcId="{C7DEC47A-280E-4275-A037-A943AF9ED0D8}" destId="{D07BE17B-50BB-4B85-82AD-19B9B84F285A}" srcOrd="3" destOrd="0" presId="urn:microsoft.com/office/officeart/2005/8/layout/venn3"/>
    <dgm:cxn modelId="{EE7A369C-4F99-4DBB-8D4D-065159B486E0}" type="presParOf" srcId="{C7DEC47A-280E-4275-A037-A943AF9ED0D8}" destId="{068362D1-363D-4370-9C60-34A4C2A99977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E7A48-1F14-48E0-A66B-868D4AA68E24}">
      <dsp:nvSpPr>
        <dsp:cNvPr id="0" name=""/>
        <dsp:cNvSpPr/>
      </dsp:nvSpPr>
      <dsp:spPr>
        <a:xfrm>
          <a:off x="2879" y="341076"/>
          <a:ext cx="2518246" cy="2518246"/>
        </a:xfrm>
        <a:prstGeom prst="ellipse">
          <a:avLst/>
        </a:prstGeom>
        <a:solidFill>
          <a:schemeClr val="accent5">
            <a:lumMod val="40000"/>
            <a:lumOff val="6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8587" tIns="24130" rIns="138587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1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National Strategies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baseline="300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baseline="30000" dirty="0"/>
        </a:p>
      </dsp:txBody>
      <dsp:txXfrm>
        <a:off x="371668" y="709865"/>
        <a:ext cx="1780668" cy="1780668"/>
      </dsp:txXfrm>
    </dsp:sp>
    <dsp:sp modelId="{7EF975DD-8AD6-477C-A096-D21CFD31382A}">
      <dsp:nvSpPr>
        <dsp:cNvPr id="0" name=""/>
        <dsp:cNvSpPr/>
      </dsp:nvSpPr>
      <dsp:spPr>
        <a:xfrm>
          <a:off x="2017476" y="341076"/>
          <a:ext cx="2518246" cy="2518246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8587" tIns="24130" rIns="138587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2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Implementation of Strategies and Investments</a:t>
          </a:r>
          <a:endParaRPr lang="en-US" sz="1800" kern="1200" baseline="300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baseline="30000" dirty="0"/>
        </a:p>
      </dsp:txBody>
      <dsp:txXfrm>
        <a:off x="2386265" y="709865"/>
        <a:ext cx="1780668" cy="1780668"/>
      </dsp:txXfrm>
    </dsp:sp>
    <dsp:sp modelId="{068362D1-363D-4370-9C60-34A4C2A99977}">
      <dsp:nvSpPr>
        <dsp:cNvPr id="0" name=""/>
        <dsp:cNvSpPr/>
      </dsp:nvSpPr>
      <dsp:spPr>
        <a:xfrm>
          <a:off x="4032073" y="341076"/>
          <a:ext cx="2518246" cy="2518246"/>
        </a:xfrm>
        <a:prstGeom prst="ellipse">
          <a:avLst/>
        </a:prstGeom>
        <a:solidFill>
          <a:schemeClr val="tx2">
            <a:lumMod val="60000"/>
            <a:lumOff val="40000"/>
            <a:alpha val="5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8587" tIns="24130" rIns="138587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3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Results-Based Activities (fully </a:t>
          </a:r>
          <a:r>
            <a:rPr lang="en-US" sz="1900" kern="1200" dirty="0" err="1" smtClean="0"/>
            <a:t>MRV’ed</a:t>
          </a:r>
          <a:r>
            <a:rPr lang="en-US" sz="1900" kern="1200" dirty="0" smtClean="0"/>
            <a:t> emission reductions)</a:t>
          </a:r>
          <a:endParaRPr lang="en-US" sz="1900" kern="1200" dirty="0"/>
        </a:p>
      </dsp:txBody>
      <dsp:txXfrm>
        <a:off x="4400862" y="709865"/>
        <a:ext cx="1780668" cy="17806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40" y="0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A4576FAF-6486-40EA-8FFB-8BF8D8F07203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685213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40" y="8685213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FD3A1642-5B34-4565-B4E3-F56DA2F4F2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300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1CE27E1-40E1-42AB-B339-4BF693FD9F00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19200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43400"/>
            <a:ext cx="5608320" cy="411480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685213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685213"/>
            <a:ext cx="3037840" cy="45720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CCDF22BC-CE90-4A63-BB20-BC188176FA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69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/>
          </a:p>
        </p:txBody>
      </p:sp>
      <p:sp>
        <p:nvSpPr>
          <p:cNvPr id="57346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17613" y="684213"/>
            <a:ext cx="4575175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929" tIns="47464" rIns="94929" bIns="47464" numCol="1" anchor="t" anchorCtr="0" compatLnSpc="1">
            <a:prstTxWarp prst="textNoShape">
              <a:avLst/>
            </a:prstTxWarp>
          </a:bodyPr>
          <a:lstStyle/>
          <a:p>
            <a:pPr marL="463540" indent="-463540">
              <a:spcBef>
                <a:spcPct val="0"/>
              </a:spcBef>
            </a:pPr>
            <a:endParaRPr lang="nb-NO" dirty="0" smtClean="0"/>
          </a:p>
        </p:txBody>
      </p:sp>
      <p:sp>
        <p:nvSpPr>
          <p:cNvPr id="57348" name="Plassholder for lysbildenummer 3"/>
          <p:cNvSpPr txBox="1">
            <a:spLocks noGrp="1"/>
          </p:cNvSpPr>
          <p:nvPr/>
        </p:nvSpPr>
        <p:spPr bwMode="auto">
          <a:xfrm>
            <a:off x="3974365" y="8685235"/>
            <a:ext cx="303444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29" tIns="47464" rIns="94929" bIns="47464" anchor="b"/>
          <a:lstStyle/>
          <a:p>
            <a:pPr algn="r" defTabSz="94613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A9A4B5-EB91-41B1-A606-3E108C04B393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8675" name="Plassholder for lysbild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19200" y="684213"/>
            <a:ext cx="4575175" cy="3430587"/>
          </a:xfrm>
          <a:ln/>
        </p:spPr>
      </p:sp>
      <p:sp>
        <p:nvSpPr>
          <p:cNvPr id="28676" name="Plassholder for nota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4406" tIns="47203" rIns="94406" bIns="47203"/>
          <a:lstStyle/>
          <a:p>
            <a:pPr marL="462220" indent="-462220" algn="l"/>
            <a:r>
              <a:rPr lang="en-US" dirty="0" smtClean="0">
                <a:latin typeface="Arial" pitchFamily="34" charset="0"/>
              </a:rPr>
              <a:t>A REDD+ ER Program may not be submitted for consideration by Carbon Fund participants until that country’s R-Package has been endorsed by the</a:t>
            </a:r>
            <a:r>
              <a:rPr lang="en-US" baseline="0" dirty="0" smtClean="0">
                <a:latin typeface="Arial" pitchFamily="34" charset="0"/>
              </a:rPr>
              <a:t> FCPF Participants Committee</a:t>
            </a:r>
            <a:endParaRPr lang="en-US" dirty="0" smtClean="0">
              <a:latin typeface="Arial" pitchFamily="34" charset="0"/>
            </a:endParaRPr>
          </a:p>
        </p:txBody>
      </p:sp>
      <p:sp>
        <p:nvSpPr>
          <p:cNvPr id="28677" name="Plassholder for lysbildenummer 3"/>
          <p:cNvSpPr txBox="1">
            <a:spLocks noGrp="1"/>
          </p:cNvSpPr>
          <p:nvPr/>
        </p:nvSpPr>
        <p:spPr bwMode="auto">
          <a:xfrm>
            <a:off x="3974185" y="8685213"/>
            <a:ext cx="303459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406" tIns="47203" rIns="94406" bIns="47203" anchor="b"/>
          <a:lstStyle/>
          <a:p>
            <a:pPr algn="r" defTabSz="942094"/>
            <a:fld id="{91C605B8-16B4-4E80-B757-64D2A955D34A}" type="slidenum">
              <a:rPr lang="en-US" sz="1200"/>
              <a:pPr algn="r" defTabSz="942094"/>
              <a:t>3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9 of these components/sub-components total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F22BC-CE90-4A63-BB20-BC188176FA1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318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ea typeface="+mn-ea"/>
                <a:cs typeface="+mn-cs"/>
              </a:rPr>
              <a:t>Feedback received to date indicates that the R-Package should be meaningful, comprehensive and rigorous, but also practical</a:t>
            </a: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Should </a:t>
            </a:r>
            <a:r>
              <a:rPr lang="en-US" sz="1200" dirty="0" smtClean="0"/>
              <a:t>avoid drawing a line in the sand but in order to perform meaningful assessment one needs some reference point. </a:t>
            </a:r>
            <a:r>
              <a:rPr lang="en-US" sz="1200" dirty="0" smtClean="0"/>
              <a:t>The point</a:t>
            </a:r>
            <a:r>
              <a:rPr lang="en-US" sz="1200" baseline="0" dirty="0" smtClean="0"/>
              <a:t> is to make a</a:t>
            </a:r>
            <a:r>
              <a:rPr lang="en-US" sz="1200" dirty="0" smtClean="0"/>
              <a:t>n </a:t>
            </a:r>
            <a:r>
              <a:rPr lang="en-US" sz="1200" dirty="0" smtClean="0"/>
              <a:t>assessment of progress, the gaps and activities going forward, not to single out </a:t>
            </a:r>
            <a:r>
              <a:rPr lang="en-US" sz="1200" dirty="0" err="1" smtClean="0"/>
              <a:t>laggers</a:t>
            </a:r>
            <a:r>
              <a:rPr lang="en-US" sz="1200" dirty="0" smtClean="0"/>
              <a:t> among the high performers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F22BC-CE90-4A63-BB20-BC188176FA1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99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Upon completion of the assessment process the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Participants</a:t>
            </a:r>
            <a:r>
              <a:rPr lang="en-US" sz="2000" baseline="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Committee </a:t>
            </a:r>
            <a:r>
              <a:rPr lang="en-US" sz="2000" dirty="0" smtClean="0">
                <a:solidFill>
                  <a:schemeClr val="bg2">
                    <a:lumMod val="25000"/>
                  </a:schemeClr>
                </a:solidFill>
              </a:rPr>
              <a:t>considers the R-Package with a view to adopting a resolution endorsing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F22BC-CE90-4A63-BB20-BC188176FA1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99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F22BC-CE90-4A63-BB20-BC188176FA1B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375E66-6F73-4452-BCB7-F14C973EA815}" type="slidenum">
              <a:rPr lang="en-US" smtClean="0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65538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217613" y="684213"/>
            <a:ext cx="4575175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4929" tIns="47464" rIns="94929" bIns="47464" numCol="1" anchor="t" anchorCtr="0" compatLnSpc="1">
            <a:prstTxWarp prst="textNoShape">
              <a:avLst/>
            </a:prstTxWarp>
          </a:bodyPr>
          <a:lstStyle/>
          <a:p>
            <a:pPr marL="463540" indent="-463540">
              <a:spcBef>
                <a:spcPct val="0"/>
              </a:spcBef>
            </a:pPr>
            <a:endParaRPr lang="nb-NO" dirty="0" smtClean="0">
              <a:latin typeface="Arial" charset="0"/>
            </a:endParaRPr>
          </a:p>
        </p:txBody>
      </p:sp>
      <p:sp>
        <p:nvSpPr>
          <p:cNvPr id="65540" name="Plassholder for lysbildenummer 3"/>
          <p:cNvSpPr txBox="1">
            <a:spLocks noGrp="1"/>
          </p:cNvSpPr>
          <p:nvPr/>
        </p:nvSpPr>
        <p:spPr bwMode="auto">
          <a:xfrm>
            <a:off x="3974364" y="8685235"/>
            <a:ext cx="303444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929" tIns="47464" rIns="94929" bIns="47464" anchor="b"/>
          <a:lstStyle/>
          <a:p>
            <a:pPr algn="r" defTabSz="946131"/>
            <a:fld id="{3466F634-9216-44E0-B556-CD7F4204952F}" type="slidenum">
              <a:rPr lang="en-US" sz="1200">
                <a:latin typeface="Calibri" pitchFamily="34" charset="0"/>
              </a:rPr>
              <a:pPr algn="r" defTabSz="946131"/>
              <a:t>10</a:t>
            </a:fld>
            <a:endParaRPr lang="en-US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E017-FD86-46FE-ADFD-8A17BA5E47D7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08C8-4EB9-412F-B009-A4626070EDBC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9203-2919-4523-954D-E1763F068591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>
                <a:solidFill>
                  <a:srgbClr val="006600"/>
                </a:solidFill>
                <a:latin typeface="Calibri" pitchFamily="34" charset="0"/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  <a:latin typeface="Calibri" pitchFamily="34" charset="0"/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289D-3DB3-481D-AECB-9F4FE36E88A4}" type="datetime1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587A-CACC-4F44-9A95-A328C995E0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85000"/>
          </a:blip>
          <a:srcRect/>
          <a:stretch>
            <a:fillRect/>
          </a:stretch>
        </p:blipFill>
        <p:spPr bwMode="auto">
          <a:xfrm>
            <a:off x="1790" y="0"/>
            <a:ext cx="9144000" cy="108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0137"/>
            <a:ext cx="9302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2E3CF-4071-40EA-BD77-8B181B263559}" type="datetime1">
              <a:rPr lang="en-US" smtClean="0"/>
              <a:pPr>
                <a:defRPr/>
              </a:pPr>
              <a:t>9/26/2012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587A-CACC-4F44-9A95-A328C995E0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85000"/>
          </a:blip>
          <a:srcRect/>
          <a:stretch>
            <a:fillRect/>
          </a:stretch>
        </p:blipFill>
        <p:spPr bwMode="auto">
          <a:xfrm>
            <a:off x="1790" y="0"/>
            <a:ext cx="9144000" cy="108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  <a:lvl2pPr>
              <a:defRPr>
                <a:solidFill>
                  <a:schemeClr val="accent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9172-D38B-4668-8409-BB42089794AC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0E017-FD86-46FE-ADFD-8A17BA5E47D7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F9172-D38B-4668-8409-BB42089794AC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2D6F-1362-4762-B889-55D799D7E8A9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AD54-8E35-451A-81C3-6EADFFF2815A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76F6-7624-47FD-87F2-AF96F6D2EE0E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2D6F-1362-4762-B889-55D799D7E8A9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09A5-4EB5-4FAA-A0DF-C348F926896A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3ADB-0557-49D7-B654-071FFD42CB2E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FC4-EF62-437C-A8AF-48C56C51B65B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36A0-ED16-4C6D-A58A-64BFC1F3A0B1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08C8-4EB9-412F-B009-A4626070EDBC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F9203-2919-4523-954D-E1763F068591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D289D-3DB3-481D-AECB-9F4FE36E88A4}" type="datetime1">
              <a:rPr lang="en-US" smtClean="0"/>
              <a:pPr>
                <a:defRPr/>
              </a:pPr>
              <a:t>9/26/2012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587A-CACC-4F44-9A95-A328C995E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85000"/>
          </a:blip>
          <a:srcRect/>
          <a:stretch>
            <a:fillRect/>
          </a:stretch>
        </p:blipFill>
        <p:spPr bwMode="auto">
          <a:xfrm>
            <a:off x="1790" y="0"/>
            <a:ext cx="9144000" cy="108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2E3CF-4071-40EA-BD77-8B181B263559}" type="datetime1">
              <a:rPr lang="en-US" smtClean="0"/>
              <a:pPr>
                <a:defRPr/>
              </a:pPr>
              <a:t>9/26/2012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587A-CACC-4F44-9A95-A328C995E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85000"/>
          </a:blip>
          <a:srcRect/>
          <a:stretch>
            <a:fillRect/>
          </a:stretch>
        </p:blipFill>
        <p:spPr bwMode="auto">
          <a:xfrm>
            <a:off x="1790" y="0"/>
            <a:ext cx="9144000" cy="108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6AD54-8E35-451A-81C3-6EADFFF2815A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476F6-7624-47FD-87F2-AF96F6D2EE0E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09A5-4EB5-4FAA-A0DF-C348F926896A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83ADB-0557-49D7-B654-071FFD42CB2E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FC4-EF62-437C-A8AF-48C56C51B65B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036A0-ED16-4C6D-A58A-64BFC1F3A0B1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DB7FE-00A0-4291-B04F-03C381660F3D}" type="datetime1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63DF-CB64-4C12-8F16-FC3F8294E0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66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ABA19-B5B0-4FF2-88EF-F1CD53E947D6}" type="datetimeFigureOut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ED1CA-447E-4541-BE16-362C5B411A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DB7FE-00A0-4291-B04F-03C381660F3D}" type="datetime1">
              <a:rPr lang="en-US" smtClean="0"/>
              <a:pPr/>
              <a:t>9/26/2012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F63DF-CB64-4C12-8F16-FC3F8294E0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4567B-645D-4364-B20B-301778A8A72B}" type="datetimeFigureOut">
              <a:rPr lang="en-US" smtClean="0"/>
              <a:pPr/>
              <a:t>9/26/2012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1C063-FEAD-467F-ADC9-B4C26E652D7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estcarbonpartnership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1523999"/>
            <a:ext cx="7772400" cy="9144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rgbClr val="008000"/>
                </a:solidFill>
                <a:latin typeface="Trebuchet MS" pitchFamily="34" charset="0"/>
              </a:rPr>
              <a:t>Forest Carbon Partnership Facility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609600" y="3086100"/>
            <a:ext cx="7696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4400" dirty="0" smtClean="0">
                <a:solidFill>
                  <a:srgbClr val="663300"/>
                </a:solidFill>
                <a:latin typeface="Calibri" pitchFamily="34" charset="0"/>
              </a:rPr>
              <a:t>Overview of the R-Package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4294967295"/>
          </p:nvPr>
        </p:nvSpPr>
        <p:spPr>
          <a:xfrm>
            <a:off x="609600" y="5029200"/>
            <a:ext cx="7924800" cy="1447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000" dirty="0" err="1" smtClean="0">
                <a:solidFill>
                  <a:schemeClr val="tx1"/>
                </a:solidFill>
                <a:latin typeface="Calibri" pitchFamily="34" charset="0"/>
              </a:rPr>
              <a:t>Kenn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 Rapp, Facility Management Team</a:t>
            </a:r>
          </a:p>
          <a:p>
            <a:pPr algn="ctr">
              <a:buNone/>
            </a:pPr>
            <a:endParaRPr lang="en-US" sz="2000" dirty="0" smtClean="0">
              <a:solidFill>
                <a:schemeClr val="tx1"/>
              </a:solidFill>
              <a:latin typeface="Calibri" pitchFamily="34" charset="0"/>
            </a:endParaRPr>
          </a:p>
          <a:p>
            <a:pPr algn="ctr">
              <a:buNone/>
            </a:pP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Asia-Pacific Indigenous Peoples </a:t>
            </a: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</a:rPr>
              <a:t>Dialogue of the FCPF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tx1"/>
                </a:solidFill>
                <a:latin typeface="Calibri" pitchFamily="34" charset="0"/>
                <a:sym typeface="Webdings"/>
              </a:rPr>
              <a:t>Chiang 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  <a:sym typeface="Webdings"/>
              </a:rPr>
              <a:t>Mai, </a:t>
            </a:r>
            <a:r>
              <a:rPr lang="en-US" sz="2000" dirty="0" err="1">
                <a:solidFill>
                  <a:schemeClr val="tx1"/>
                </a:solidFill>
                <a:latin typeface="Calibri" pitchFamily="34" charset="0"/>
                <a:sym typeface="Webdings"/>
              </a:rPr>
              <a:t>ThailandSeptember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  <a:sym typeface="Webdings"/>
              </a:rPr>
              <a:t> 25-27</a:t>
            </a:r>
            <a:r>
              <a:rPr lang="en-US" sz="2000" dirty="0">
                <a:solidFill>
                  <a:schemeClr val="tx1"/>
                </a:solidFill>
                <a:latin typeface="Calibri" pitchFamily="34" charset="0"/>
              </a:rPr>
              <a:t>, 2012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180137"/>
            <a:ext cx="9302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Content Placeholder 1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 eaLnBrk="1" hangingPunct="1">
              <a:buFont typeface="Arial" charset="0"/>
              <a:buNone/>
            </a:pPr>
            <a:r>
              <a:rPr lang="en-US" dirty="0" smtClean="0"/>
              <a:t>THANK YOU</a:t>
            </a:r>
            <a:r>
              <a:rPr lang="en-US" dirty="0" smtClean="0">
                <a:solidFill>
                  <a:srgbClr val="006600"/>
                </a:solidFill>
              </a:rPr>
              <a:t>!</a:t>
            </a:r>
          </a:p>
          <a:p>
            <a:pPr algn="ctr" eaLnBrk="1" hangingPunct="1">
              <a:buFont typeface="Arial" charset="0"/>
              <a:buNone/>
            </a:pPr>
            <a:endParaRPr lang="en-US" dirty="0" smtClean="0"/>
          </a:p>
          <a:p>
            <a:pPr algn="ctr" eaLnBrk="1" hangingPunct="1">
              <a:buFont typeface="Arial" charset="0"/>
              <a:buNone/>
            </a:pPr>
            <a:r>
              <a:rPr lang="en-US" dirty="0" smtClean="0">
                <a:solidFill>
                  <a:srgbClr val="FF0000"/>
                </a:solidFill>
                <a:hlinkClick r:id="rId3"/>
              </a:rPr>
              <a:t>www.forestcarbonpartnership.org</a:t>
            </a:r>
            <a:endParaRPr lang="en-US" dirty="0" smtClean="0">
              <a:solidFill>
                <a:srgbClr val="FF0000"/>
              </a:solidFill>
            </a:endParaRPr>
          </a:p>
          <a:p>
            <a:pPr algn="ctr" eaLnBrk="1" hangingPunct="1">
              <a:buFont typeface="Arial" charset="0"/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buFont typeface="Arial" charset="0"/>
              <a:buNone/>
            </a:pP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180137"/>
            <a:ext cx="93027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28600"/>
            <a:ext cx="9144000" cy="838200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7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Outline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038600"/>
          </a:xfrm>
        </p:spPr>
        <p:txBody>
          <a:bodyPr>
            <a:noAutofit/>
          </a:bodyPr>
          <a:lstStyle/>
          <a:p>
            <a:pPr marL="457200" indent="-457200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What is the Readiness-Package (R-Package)?</a:t>
            </a:r>
          </a:p>
          <a:p>
            <a:pPr marL="457200" indent="-457200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Purpose: Why produce an R-Package?</a:t>
            </a:r>
          </a:p>
          <a:p>
            <a:pPr marL="457200" indent="-457200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Scope: Which Readiness components are included?</a:t>
            </a:r>
          </a:p>
          <a:p>
            <a:pPr marL="457200" indent="-457200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Assessment: What process will be instituted to measure progress?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162580"/>
            <a:ext cx="9144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008000"/>
                </a:solidFill>
                <a:latin typeface="+mn-lt"/>
              </a:rPr>
              <a:t>R-Package</a:t>
            </a:r>
            <a:r>
              <a:rPr lang="en-US" sz="2800" b="1" dirty="0" smtClean="0">
                <a:solidFill>
                  <a:srgbClr val="008000"/>
                </a:solidFill>
                <a:latin typeface="+mn-lt"/>
              </a:rPr>
              <a:t> is </a:t>
            </a:r>
            <a:r>
              <a:rPr lang="en-US" sz="2800" b="1" dirty="0" smtClean="0">
                <a:solidFill>
                  <a:srgbClr val="008000"/>
                </a:solidFill>
              </a:rPr>
              <a:t>p</a:t>
            </a:r>
            <a:r>
              <a:rPr lang="en-US" sz="2800" b="1" dirty="0" smtClean="0">
                <a:solidFill>
                  <a:srgbClr val="008000"/>
                </a:solidFill>
                <a:latin typeface="+mn-lt"/>
              </a:rPr>
              <a:t>roduced towards the end of </a:t>
            </a:r>
            <a:r>
              <a:rPr lang="en-US" sz="2800" b="1" dirty="0" smtClean="0">
                <a:solidFill>
                  <a:srgbClr val="008000"/>
                </a:solidFill>
              </a:rPr>
              <a:t>“</a:t>
            </a:r>
            <a:r>
              <a:rPr lang="en-US" sz="2800" b="1" dirty="0">
                <a:solidFill>
                  <a:srgbClr val="008000"/>
                </a:solidFill>
              </a:rPr>
              <a:t>P</a:t>
            </a:r>
            <a:r>
              <a:rPr lang="en-US" sz="2800" b="1" dirty="0" smtClean="0">
                <a:solidFill>
                  <a:srgbClr val="008000"/>
                </a:solidFill>
                <a:latin typeface="+mn-lt"/>
              </a:rPr>
              <a:t>hase 1”</a:t>
            </a:r>
            <a:endParaRPr lang="en-US" sz="2800" b="1" dirty="0">
              <a:solidFill>
                <a:srgbClr val="008000"/>
              </a:solidFill>
              <a:latin typeface="+mn-lt"/>
            </a:endParaRPr>
          </a:p>
        </p:txBody>
      </p:sp>
      <p:sp>
        <p:nvSpPr>
          <p:cNvPr id="4" name="Slide Number Placeholder 2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5" name="Diagram 4"/>
          <p:cNvGraphicFramePr/>
          <p:nvPr/>
        </p:nvGraphicFramePr>
        <p:xfrm>
          <a:off x="2286000" y="1066800"/>
          <a:ext cx="65532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2362200" y="3810000"/>
            <a:ext cx="5791200" cy="914400"/>
          </a:xfrm>
          <a:prstGeom prst="rightArrow">
            <a:avLst>
              <a:gd name="adj1" fmla="val 50000"/>
              <a:gd name="adj2" fmla="val 93382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Capacity </a:t>
            </a:r>
            <a:r>
              <a:rPr lang="en-US" dirty="0" smtClean="0"/>
              <a:t>Building</a:t>
            </a:r>
            <a:r>
              <a:rPr lang="en-US" dirty="0"/>
              <a:t>, </a:t>
            </a:r>
            <a:r>
              <a:rPr lang="en-US" dirty="0" smtClean="0"/>
              <a:t>institution strengthening, piloting</a:t>
            </a:r>
            <a:endParaRPr lang="en-GB" dirty="0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2514600" y="5486400"/>
            <a:ext cx="2209800" cy="1219200"/>
          </a:xfrm>
          <a:prstGeom prst="roundRect">
            <a:avLst>
              <a:gd name="adj" fmla="val 50000"/>
            </a:avLst>
          </a:prstGeom>
          <a:solidFill>
            <a:srgbClr val="669900">
              <a:alpha val="50000"/>
            </a:srgbClr>
          </a:solidFill>
          <a:ln w="9525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/>
          <a:lstStyle/>
          <a:p>
            <a:pPr algn="ctr"/>
            <a:r>
              <a:rPr lang="en-US" sz="2000" b="1" i="1" dirty="0" smtClean="0"/>
              <a:t>FCPF </a:t>
            </a:r>
          </a:p>
          <a:p>
            <a:pPr algn="ctr"/>
            <a:r>
              <a:rPr lang="en-US" sz="2000" b="1" i="1" dirty="0" smtClean="0"/>
              <a:t>Readiness Fund</a:t>
            </a:r>
            <a:endParaRPr lang="en-GB" sz="2000" b="1" i="1" dirty="0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495800" y="5486400"/>
            <a:ext cx="2209800" cy="1219200"/>
          </a:xfrm>
          <a:prstGeom prst="roundRect">
            <a:avLst>
              <a:gd name="adj" fmla="val 50000"/>
            </a:avLst>
          </a:prstGeom>
          <a:solidFill>
            <a:srgbClr val="669900">
              <a:alpha val="50000"/>
            </a:srgbClr>
          </a:solidFill>
          <a:ln w="9525">
            <a:noFill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/>
          <a:lstStyle/>
          <a:p>
            <a:pPr algn="ctr"/>
            <a:r>
              <a:rPr lang="en-US" sz="2000" b="1" i="1" dirty="0" smtClean="0"/>
              <a:t>FCPF </a:t>
            </a:r>
          </a:p>
          <a:p>
            <a:pPr algn="ctr"/>
            <a:r>
              <a:rPr lang="en-US" sz="2000" b="1" i="1" dirty="0" smtClean="0"/>
              <a:t>Carbon Fund</a:t>
            </a:r>
            <a:endParaRPr lang="en-GB" sz="2000" b="1" i="1" dirty="0"/>
          </a:p>
        </p:txBody>
      </p:sp>
      <p:sp>
        <p:nvSpPr>
          <p:cNvPr id="10" name="Right Arrow 9"/>
          <p:cNvSpPr/>
          <p:nvPr/>
        </p:nvSpPr>
        <p:spPr>
          <a:xfrm rot="16200000">
            <a:off x="3105150" y="4667250"/>
            <a:ext cx="952500" cy="762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5086350" y="4667251"/>
            <a:ext cx="952500" cy="762000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3962400" y="3124200"/>
            <a:ext cx="1219200" cy="685800"/>
            <a:chOff x="2590800" y="3124994"/>
            <a:chExt cx="1219200" cy="1816338"/>
          </a:xfrm>
        </p:grpSpPr>
        <p:sp>
          <p:nvSpPr>
            <p:cNvPr id="13" name="TextBox 12"/>
            <p:cNvSpPr txBox="1"/>
            <p:nvPr/>
          </p:nvSpPr>
          <p:spPr>
            <a:xfrm>
              <a:off x="2590800" y="4572000"/>
              <a:ext cx="1219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R-Package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5400000" flipH="1" flipV="1">
              <a:off x="2476500" y="3848100"/>
              <a:ext cx="1447800" cy="1588"/>
            </a:xfrm>
            <a:prstGeom prst="straightConnector1">
              <a:avLst/>
            </a:prstGeom>
            <a:ln w="381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0" y="1219200"/>
            <a:ext cx="2514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8000"/>
                </a:solidFill>
              </a:rPr>
              <a:t>3 REDD+ </a:t>
            </a:r>
            <a:r>
              <a:rPr lang="fr-FR" sz="2400" b="1" dirty="0" err="1" smtClean="0">
                <a:solidFill>
                  <a:srgbClr val="008000"/>
                </a:solidFill>
              </a:rPr>
              <a:t>Readiness</a:t>
            </a:r>
            <a:r>
              <a:rPr lang="fr-FR" sz="2400" b="1" dirty="0" smtClean="0">
                <a:solidFill>
                  <a:srgbClr val="008000"/>
                </a:solidFill>
              </a:rPr>
              <a:t> Phases</a:t>
            </a:r>
          </a:p>
          <a:p>
            <a:pPr algn="ctr"/>
            <a:r>
              <a:rPr lang="fr-FR" sz="2400" b="1" dirty="0" smtClean="0">
                <a:solidFill>
                  <a:srgbClr val="008000"/>
                </a:solidFill>
              </a:rPr>
              <a:t>(per Cancun </a:t>
            </a:r>
            <a:r>
              <a:rPr lang="fr-FR" sz="2400" b="1" dirty="0" err="1" smtClean="0">
                <a:solidFill>
                  <a:srgbClr val="008000"/>
                </a:solidFill>
              </a:rPr>
              <a:t>Agreements</a:t>
            </a:r>
            <a:r>
              <a:rPr lang="fr-FR" sz="2400" b="1" dirty="0" smtClean="0">
                <a:solidFill>
                  <a:srgbClr val="008000"/>
                </a:solidFill>
              </a:rPr>
              <a:t>)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524000"/>
            <a:ext cx="861060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Multiple Purposes</a:t>
            </a:r>
          </a:p>
          <a:p>
            <a:pPr lvl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Self-assess readiness progress</a:t>
            </a:r>
          </a:p>
          <a:p>
            <a:pPr lvl="2"/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Identifies gaps and needs</a:t>
            </a:r>
          </a:p>
          <a:p>
            <a:pPr lvl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Demonstrate  commitment to readiness and transparency</a:t>
            </a:r>
          </a:p>
          <a:p>
            <a:pPr lvl="2"/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Provides confidence to local and international actors</a:t>
            </a:r>
          </a:p>
          <a:p>
            <a:pPr lvl="1"/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Generates feedback and guidance to REDD countries</a:t>
            </a:r>
          </a:p>
          <a:p>
            <a:pPr lvl="2"/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Helps with continued readiness preparation</a:t>
            </a:r>
          </a:p>
          <a:p>
            <a:pPr lvl="2"/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Takes into account developments under the UNFCCC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228600"/>
            <a:ext cx="8691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defRPr/>
            </a:pPr>
            <a:r>
              <a:rPr lang="en-US" sz="3600" b="1" dirty="0" smtClean="0">
                <a:solidFill>
                  <a:srgbClr val="006600"/>
                </a:solidFill>
              </a:rPr>
              <a:t>Purpose: Why produce an R-Package?</a:t>
            </a:r>
            <a:endParaRPr lang="en-US" sz="36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524000"/>
            <a:ext cx="8305800" cy="4267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R-Package includes all major Readiness preparation activities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Provides continuity with the activities proposed in the </a:t>
            </a:r>
            <a:r>
              <a:rPr lang="en-US" sz="2400" dirty="0" smtClean="0">
                <a:solidFill>
                  <a:schemeClr val="tx1"/>
                </a:solidFill>
              </a:rPr>
              <a:t>R-PP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Captures important relationships between different Readiness preparation activities and helps to ensure consistency across </a:t>
            </a:r>
            <a:r>
              <a:rPr lang="en-US" sz="2400" dirty="0" smtClean="0">
                <a:solidFill>
                  <a:schemeClr val="tx1"/>
                </a:solidFill>
              </a:rPr>
              <a:t>components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Ensures consistency across </a:t>
            </a:r>
            <a:r>
              <a:rPr lang="en-US" sz="2400" dirty="0" smtClean="0">
                <a:solidFill>
                  <a:schemeClr val="tx1"/>
                </a:solidFill>
              </a:rPr>
              <a:t>countries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0"/>
            <a:r>
              <a:rPr lang="en-US" sz="2800" dirty="0" smtClean="0"/>
              <a:t>R-Package content is based on the R-PP template components and sub-components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253425"/>
            <a:ext cx="8839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defRPr/>
            </a:pPr>
            <a:r>
              <a:rPr lang="en-US" sz="3200" b="1" dirty="0" smtClean="0">
                <a:solidFill>
                  <a:srgbClr val="006600"/>
                </a:solidFill>
              </a:rPr>
              <a:t>Scope: Which Readiness components are included?</a:t>
            </a:r>
            <a:endParaRPr lang="en-US" sz="32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4422" y="1219200"/>
            <a:ext cx="8158578" cy="51054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Assessment occurs in two stages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) a multi-stakeholder self-assessment performed by the country</a:t>
            </a:r>
          </a:p>
          <a:p>
            <a:pPr lvl="1"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(ii) a review at the international level performed by the PC, with inputs from a TAP and others</a:t>
            </a:r>
          </a:p>
          <a:p>
            <a:pPr lvl="0"/>
            <a:r>
              <a:rPr lang="en-US" sz="2800" dirty="0" smtClean="0"/>
              <a:t>A country self-assessment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Enhances country ownership and engages relevant </a:t>
            </a:r>
            <a:r>
              <a:rPr lang="en-US" sz="2400" dirty="0" smtClean="0">
                <a:solidFill>
                  <a:schemeClr val="tx1"/>
                </a:solidFill>
              </a:rPr>
              <a:t>stakeholders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Identifies achievements, gaps and needs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Allows multiple stakeholders to participate in the assessment process, following guidelines still to be developed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76200"/>
            <a:ext cx="869197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defRPr/>
            </a:pPr>
            <a:r>
              <a:rPr lang="en-US" sz="2800" b="1" dirty="0" smtClean="0">
                <a:solidFill>
                  <a:srgbClr val="006600"/>
                </a:solidFill>
              </a:rPr>
              <a:t>Assessment Approach</a:t>
            </a:r>
            <a:r>
              <a:rPr lang="en-US" sz="2800" b="1" dirty="0" smtClean="0">
                <a:solidFill>
                  <a:srgbClr val="006600"/>
                </a:solidFill>
              </a:rPr>
              <a:t>: </a:t>
            </a:r>
            <a:r>
              <a:rPr lang="en-US" sz="2800" b="1" dirty="0" smtClean="0">
                <a:solidFill>
                  <a:srgbClr val="006600"/>
                </a:solidFill>
              </a:rPr>
              <a:t>How to measure progress on REDD+ readiness?</a:t>
            </a:r>
            <a:endParaRPr lang="en-US" sz="2800" b="1" dirty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1447800"/>
            <a:ext cx="7848600" cy="4724400"/>
          </a:xfrm>
        </p:spPr>
        <p:txBody>
          <a:bodyPr>
            <a:noAutofit/>
          </a:bodyPr>
          <a:lstStyle/>
          <a:p>
            <a:r>
              <a:rPr lang="en-US" sz="2600" dirty="0"/>
              <a:t>Desirable to have a common set of “criteria” that are applied by all countries in the self-assessment process </a:t>
            </a:r>
            <a:endParaRPr lang="en-US" sz="2600" dirty="0" smtClean="0"/>
          </a:p>
          <a:p>
            <a:pPr marL="742950" lvl="2" indent="-342900">
              <a:lnSpc>
                <a:spcPct val="80000"/>
              </a:lnSpc>
              <a:buFont typeface="Lucida Grande" pitchFamily="-84" charset="0"/>
              <a:buChar char="–"/>
            </a:pPr>
            <a:r>
              <a:rPr lang="en-US" sz="2000" dirty="0"/>
              <a:t>The “</a:t>
            </a:r>
            <a:r>
              <a:rPr lang="en-US" sz="2000" dirty="0" smtClean="0"/>
              <a:t>criteria” </a:t>
            </a:r>
            <a:r>
              <a:rPr lang="en-US" sz="2000" dirty="0"/>
              <a:t>reflect the desired outcomes of </a:t>
            </a:r>
            <a:r>
              <a:rPr lang="en-US" sz="2000" dirty="0" smtClean="0"/>
              <a:t>Readiness efforts</a:t>
            </a:r>
            <a:endParaRPr lang="en-US" sz="2000" dirty="0"/>
          </a:p>
          <a:p>
            <a:pPr marL="742950" lvl="2" indent="-342900">
              <a:lnSpc>
                <a:spcPct val="80000"/>
              </a:lnSpc>
              <a:buFont typeface="Lucida Grande" pitchFamily="-84" charset="0"/>
              <a:buChar char="–"/>
            </a:pPr>
            <a:r>
              <a:rPr lang="en-US" sz="2000" dirty="0"/>
              <a:t>The “indicators” are the means by which to measure </a:t>
            </a:r>
            <a:r>
              <a:rPr lang="en-US" sz="2000" dirty="0" smtClean="0"/>
              <a:t>progress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</a:p>
          <a:p>
            <a:pPr lvl="0"/>
            <a:r>
              <a:rPr lang="en-US" sz="2600" dirty="0"/>
              <a:t>Intention to provide overarching guidance to achieve a consistent approach to assessing progress, identifying gaps and providing </a:t>
            </a:r>
            <a:r>
              <a:rPr lang="en-US" sz="2600" dirty="0" smtClean="0"/>
              <a:t>feedback</a:t>
            </a:r>
          </a:p>
          <a:p>
            <a:pPr lvl="0"/>
            <a:r>
              <a:rPr lang="en-US" sz="2600" dirty="0"/>
              <a:t>Single criteria per component (comprised of multiple qualitative elements) enabling a country to assess its relative progress and identify any gaps</a:t>
            </a: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238780"/>
            <a:ext cx="8691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defRPr/>
            </a:pPr>
            <a:r>
              <a:rPr lang="en-US" sz="3600" b="1" dirty="0" smtClean="0">
                <a:solidFill>
                  <a:srgbClr val="006600"/>
                </a:solidFill>
              </a:rPr>
              <a:t>Assessment </a:t>
            </a:r>
            <a:r>
              <a:rPr lang="en-US" sz="3600" b="1" dirty="0">
                <a:solidFill>
                  <a:srgbClr val="006600"/>
                </a:solidFill>
              </a:rPr>
              <a:t>Criteria &amp; </a:t>
            </a:r>
            <a:r>
              <a:rPr lang="en-US" sz="3600" b="1" dirty="0" smtClean="0">
                <a:solidFill>
                  <a:srgbClr val="006600"/>
                </a:solidFill>
              </a:rPr>
              <a:t>Indicators</a:t>
            </a:r>
            <a:endParaRPr lang="en-US" sz="36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54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95400"/>
            <a:ext cx="7848600" cy="4953000"/>
          </a:xfrm>
        </p:spPr>
        <p:txBody>
          <a:bodyPr>
            <a:noAutofit/>
          </a:bodyPr>
          <a:lstStyle/>
          <a:p>
            <a:r>
              <a:rPr lang="fr-FR" sz="2000" dirty="0" err="1"/>
              <a:t>E</a:t>
            </a:r>
            <a:r>
              <a:rPr lang="fr-FR" sz="2000" dirty="0" err="1" smtClean="0"/>
              <a:t>xample</a:t>
            </a:r>
            <a:r>
              <a:rPr lang="fr-FR" sz="2000" dirty="0" smtClean="0"/>
              <a:t>: Component </a:t>
            </a:r>
            <a:r>
              <a:rPr lang="fr-FR" sz="2000" dirty="0"/>
              <a:t>1a: National REDD+ Management </a:t>
            </a:r>
            <a:r>
              <a:rPr lang="fr-FR" sz="2000" dirty="0" smtClean="0"/>
              <a:t>Arrangements</a:t>
            </a:r>
          </a:p>
          <a:p>
            <a:pPr marL="742950" lvl="2" indent="-342900">
              <a:lnSpc>
                <a:spcPct val="80000"/>
              </a:lnSpc>
              <a:buFont typeface="Lucida Grande"/>
              <a:buChar char="–"/>
              <a:defRPr/>
            </a:pPr>
            <a:r>
              <a:rPr lang="en-US" sz="1800" dirty="0">
                <a:solidFill>
                  <a:prstClr val="black">
                    <a:lumMod val="95000"/>
                    <a:lumOff val="5000"/>
                  </a:prstClr>
                </a:solidFill>
                <a:latin typeface="Calibri"/>
                <a:ea typeface="MS PGothic" charset="0"/>
              </a:rPr>
              <a:t>Overall indicator of </a:t>
            </a:r>
            <a:r>
              <a:rPr lang="en-US" sz="18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Calibri"/>
                <a:ea typeface="MS PGothic" charset="0"/>
              </a:rPr>
              <a:t>progress:</a:t>
            </a:r>
          </a:p>
          <a:p>
            <a:pPr marL="400050" lvl="2" indent="0">
              <a:lnSpc>
                <a:spcPct val="80000"/>
              </a:lnSpc>
              <a:buNone/>
              <a:defRPr/>
            </a:pPr>
            <a:endParaRPr lang="fr-FR" sz="1600" dirty="0" smtClean="0"/>
          </a:p>
          <a:p>
            <a:pPr lvl="0"/>
            <a:endParaRPr lang="en-US" sz="2600" dirty="0" smtClean="0"/>
          </a:p>
          <a:p>
            <a:pPr lvl="0"/>
            <a:endParaRPr lang="en-US" sz="1400" dirty="0" smtClean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en-US" sz="1800" dirty="0">
                <a:ea typeface="MS PGothic" charset="0"/>
              </a:rPr>
              <a:t>Criteria: </a:t>
            </a:r>
            <a:r>
              <a:rPr lang="en-US" sz="1800" dirty="0">
                <a:ea typeface="Times New Roman"/>
                <a:cs typeface="Calibri"/>
              </a:rPr>
              <a:t>National REDD+ institutions and management arrangements are </a:t>
            </a:r>
            <a:r>
              <a:rPr lang="en-US" sz="1800" i="1" dirty="0">
                <a:ea typeface="Times New Roman"/>
                <a:cs typeface="Calibri"/>
              </a:rPr>
              <a:t>substantially and consistently </a:t>
            </a:r>
            <a:r>
              <a:rPr lang="en-US" sz="1800" b="1" i="1" dirty="0">
                <a:ea typeface="Times New Roman"/>
                <a:cs typeface="Calibri"/>
              </a:rPr>
              <a:t>engaging </a:t>
            </a:r>
            <a:r>
              <a:rPr lang="en-US" sz="1800" b="1" dirty="0">
                <a:ea typeface="Times New Roman"/>
                <a:cs typeface="Calibri"/>
              </a:rPr>
              <a:t>key stakeholders</a:t>
            </a:r>
            <a:r>
              <a:rPr lang="en-US" sz="1800" dirty="0">
                <a:ea typeface="Times New Roman"/>
                <a:cs typeface="Calibri"/>
              </a:rPr>
              <a:t>, and </a:t>
            </a:r>
            <a:r>
              <a:rPr lang="en-US" sz="1800" i="1" dirty="0">
                <a:ea typeface="Times New Roman"/>
                <a:cs typeface="Calibri"/>
              </a:rPr>
              <a:t>consistently and transparently </a:t>
            </a:r>
            <a:r>
              <a:rPr lang="en-US" sz="1800" b="1" i="1" dirty="0">
                <a:ea typeface="Times New Roman"/>
                <a:cs typeface="Calibri"/>
              </a:rPr>
              <a:t>sharing </a:t>
            </a:r>
            <a:r>
              <a:rPr lang="en-US" sz="1800" b="1" dirty="0">
                <a:ea typeface="Times New Roman"/>
                <a:cs typeface="Calibri"/>
              </a:rPr>
              <a:t>information</a:t>
            </a:r>
            <a:r>
              <a:rPr lang="en-US" sz="1800" dirty="0">
                <a:ea typeface="Times New Roman"/>
                <a:cs typeface="Calibri"/>
              </a:rPr>
              <a:t>; are </a:t>
            </a:r>
            <a:r>
              <a:rPr lang="en-US" sz="1800" b="1" i="1" dirty="0">
                <a:ea typeface="Times New Roman"/>
                <a:cs typeface="Calibri"/>
              </a:rPr>
              <a:t>leading</a:t>
            </a:r>
            <a:r>
              <a:rPr lang="en-US" sz="1800" i="1" dirty="0">
                <a:ea typeface="Times New Roman"/>
                <a:cs typeface="Calibri"/>
              </a:rPr>
              <a:t> </a:t>
            </a:r>
            <a:r>
              <a:rPr lang="en-US" sz="1800" dirty="0">
                <a:ea typeface="Times New Roman"/>
                <a:cs typeface="Calibri"/>
              </a:rPr>
              <a:t>the national readiness process, based on a </a:t>
            </a:r>
            <a:r>
              <a:rPr lang="en-US" sz="1800" i="1" dirty="0">
                <a:ea typeface="Times New Roman"/>
                <a:cs typeface="Calibri"/>
              </a:rPr>
              <a:t>formal mandate and with sufficient budget; </a:t>
            </a:r>
            <a:r>
              <a:rPr lang="en-US" sz="1800" dirty="0">
                <a:ea typeface="Times New Roman"/>
                <a:cs typeface="Calibri"/>
              </a:rPr>
              <a:t>and are </a:t>
            </a:r>
            <a:r>
              <a:rPr lang="en-US" sz="1800" i="1" dirty="0">
                <a:ea typeface="Times New Roman"/>
                <a:cs typeface="Calibri"/>
              </a:rPr>
              <a:t>demonstrating </a:t>
            </a:r>
            <a:r>
              <a:rPr lang="en-US" sz="1800" dirty="0">
                <a:ea typeface="Times New Roman"/>
                <a:cs typeface="Calibri"/>
              </a:rPr>
              <a:t>capacity to influence the design and implementation of national policies relevant to REDD+, including across sectors and different levels of government. Institutions and arrangements are </a:t>
            </a:r>
            <a:r>
              <a:rPr lang="en-US" sz="1800" i="1" dirty="0">
                <a:ea typeface="Times New Roman"/>
                <a:cs typeface="Calibri"/>
              </a:rPr>
              <a:t>effectively </a:t>
            </a:r>
            <a:r>
              <a:rPr lang="en-US" sz="1800" b="1" i="1" dirty="0">
                <a:ea typeface="Times New Roman"/>
                <a:cs typeface="Calibri"/>
              </a:rPr>
              <a:t>supervising </a:t>
            </a:r>
            <a:r>
              <a:rPr lang="en-US" sz="1800" b="1" dirty="0">
                <a:ea typeface="Times New Roman"/>
                <a:cs typeface="Calibri"/>
              </a:rPr>
              <a:t>technical preparations </a:t>
            </a:r>
            <a:r>
              <a:rPr lang="en-US" sz="1800" dirty="0">
                <a:ea typeface="Times New Roman"/>
                <a:cs typeface="Calibri"/>
              </a:rPr>
              <a:t>relevant to REDD+; and </a:t>
            </a:r>
            <a:r>
              <a:rPr lang="en-US" sz="1800" i="1" dirty="0">
                <a:ea typeface="Times New Roman"/>
                <a:cs typeface="Calibri"/>
              </a:rPr>
              <a:t>have the </a:t>
            </a:r>
            <a:r>
              <a:rPr lang="en-US" sz="1800" b="1" i="1" dirty="0">
                <a:ea typeface="Times New Roman"/>
                <a:cs typeface="Calibri"/>
              </a:rPr>
              <a:t>capacity </a:t>
            </a:r>
            <a:r>
              <a:rPr lang="en-US" sz="1800" b="1" dirty="0">
                <a:ea typeface="Times New Roman"/>
                <a:cs typeface="Calibri"/>
              </a:rPr>
              <a:t>to receive and manage REDD+ funds </a:t>
            </a:r>
            <a:r>
              <a:rPr lang="en-US" sz="1800" dirty="0">
                <a:ea typeface="Times New Roman"/>
                <a:cs typeface="Calibri"/>
              </a:rPr>
              <a:t>from various sources. A </a:t>
            </a:r>
            <a:r>
              <a:rPr lang="en-US" sz="1800" b="1" dirty="0">
                <a:ea typeface="Times New Roman"/>
                <a:cs typeface="Calibri"/>
              </a:rPr>
              <a:t>mechanism for feedback and grievance </a:t>
            </a:r>
            <a:r>
              <a:rPr lang="en-US" sz="1800" dirty="0">
                <a:ea typeface="Times New Roman"/>
                <a:cs typeface="Calibri"/>
              </a:rPr>
              <a:t>redress is </a:t>
            </a:r>
            <a:r>
              <a:rPr lang="en-US" sz="1800" i="1" dirty="0">
                <a:ea typeface="Times New Roman"/>
                <a:cs typeface="Calibri"/>
              </a:rPr>
              <a:t>functioning, </a:t>
            </a:r>
            <a:r>
              <a:rPr lang="en-US" sz="1800" dirty="0">
                <a:ea typeface="Times New Roman"/>
                <a:cs typeface="Calibri"/>
              </a:rPr>
              <a:t>and its relationship to the national REDD+ management arrangements is </a:t>
            </a:r>
            <a:r>
              <a:rPr lang="en-US" sz="1800" i="1" dirty="0">
                <a:ea typeface="Times New Roman"/>
                <a:cs typeface="Calibri"/>
              </a:rPr>
              <a:t>clear.</a:t>
            </a:r>
            <a:endParaRPr lang="en-US" sz="800" i="1" dirty="0">
              <a:ea typeface="Times New Roman"/>
              <a:cs typeface="Calibri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2400" y="238780"/>
            <a:ext cx="86919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defRPr/>
            </a:pPr>
            <a:r>
              <a:rPr lang="en-US" sz="3600" b="1" dirty="0" smtClean="0">
                <a:solidFill>
                  <a:srgbClr val="006600"/>
                </a:solidFill>
              </a:rPr>
              <a:t>Assessment </a:t>
            </a:r>
            <a:r>
              <a:rPr lang="en-US" sz="3600" b="1" dirty="0">
                <a:solidFill>
                  <a:srgbClr val="006600"/>
                </a:solidFill>
              </a:rPr>
              <a:t>Criteria &amp; </a:t>
            </a:r>
            <a:r>
              <a:rPr lang="en-US" sz="3600" b="1" dirty="0" smtClean="0">
                <a:solidFill>
                  <a:srgbClr val="006600"/>
                </a:solidFill>
              </a:rPr>
              <a:t>Indicators, Part II</a:t>
            </a:r>
            <a:endParaRPr lang="en-US" sz="3600" b="1" dirty="0">
              <a:solidFill>
                <a:srgbClr val="0066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70100"/>
            <a:ext cx="708660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126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43400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 smtClean="0"/>
              <a:t>Implementation of the strategic environmental and social </a:t>
            </a:r>
            <a:r>
              <a:rPr lang="en-US" sz="3400" dirty="0" smtClean="0"/>
              <a:t>assessment, or SESA </a:t>
            </a:r>
            <a:r>
              <a:rPr lang="en-US" sz="3400" dirty="0" smtClean="0"/>
              <a:t>(as per FCPF Common Approach) is how relevant safeguards are complied with during </a:t>
            </a:r>
            <a:r>
              <a:rPr lang="en-US" sz="3400" b="1" dirty="0" smtClean="0"/>
              <a:t>both</a:t>
            </a:r>
            <a:r>
              <a:rPr lang="en-US" sz="3400" dirty="0" smtClean="0"/>
              <a:t> the preparation and the implementation of the REDD+ strategy</a:t>
            </a:r>
          </a:p>
          <a:p>
            <a:r>
              <a:rPr lang="en-US" sz="3400" dirty="0" smtClean="0"/>
              <a:t>What is the relationship between the SESA and the R-Package?</a:t>
            </a:r>
          </a:p>
          <a:p>
            <a:pPr lvl="1"/>
            <a:r>
              <a:rPr lang="en-US" sz="3100" dirty="0" smtClean="0">
                <a:solidFill>
                  <a:schemeClr val="bg2">
                    <a:lumMod val="25000"/>
                  </a:schemeClr>
                </a:solidFill>
              </a:rPr>
              <a:t>The SESA is an important component of REDD+ Readiness preparation</a:t>
            </a:r>
          </a:p>
          <a:p>
            <a:pPr lvl="1"/>
            <a:r>
              <a:rPr lang="en-US" sz="3100" dirty="0" smtClean="0">
                <a:solidFill>
                  <a:schemeClr val="bg2">
                    <a:lumMod val="25000"/>
                  </a:schemeClr>
                </a:solidFill>
              </a:rPr>
              <a:t>As an important benchmark of progress, an advanced draft or final environmental and social management framework (ESMF) is supposed to form part of the R-Package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AE587A-CACC-4F44-9A95-A328C995E06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238780"/>
            <a:ext cx="8691978" cy="56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ts val="600"/>
              </a:spcBef>
              <a:defRPr/>
            </a:pPr>
            <a:r>
              <a:rPr lang="en-US" sz="3100" b="1" dirty="0" smtClean="0">
                <a:solidFill>
                  <a:srgbClr val="006600"/>
                </a:solidFill>
              </a:rPr>
              <a:t>The R-Package and Safeguards for the FCPF</a:t>
            </a:r>
            <a:endParaRPr lang="en-US" sz="3100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0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11249</TotalTime>
  <Words>764</Words>
  <Application>Microsoft Office PowerPoint</Application>
  <PresentationFormat>On-screen Show (4:3)</PresentationFormat>
  <Paragraphs>94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Office Theme</vt:lpstr>
      <vt:lpstr>Custom Design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Alexander Lotsch</dc:creator>
  <cp:lastModifiedBy>Kennan W. Rapp</cp:lastModifiedBy>
  <cp:revision>594</cp:revision>
  <dcterms:modified xsi:type="dcterms:W3CDTF">2012-09-27T01:03:18Z</dcterms:modified>
</cp:coreProperties>
</file>