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notesMasterIdLst>
    <p:notesMasterId r:id="rId13"/>
  </p:notesMasterIdLst>
  <p:handoutMasterIdLst>
    <p:handoutMasterId r:id="rId14"/>
  </p:handoutMasterIdLst>
  <p:sldIdLst>
    <p:sldId id="354" r:id="rId2"/>
    <p:sldId id="363" r:id="rId3"/>
    <p:sldId id="364" r:id="rId4"/>
    <p:sldId id="367" r:id="rId5"/>
    <p:sldId id="368" r:id="rId6"/>
    <p:sldId id="365" r:id="rId7"/>
    <p:sldId id="366" r:id="rId8"/>
    <p:sldId id="362" r:id="rId9"/>
    <p:sldId id="360" r:id="rId10"/>
    <p:sldId id="369" r:id="rId11"/>
    <p:sldId id="370" r:id="rId12"/>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 xmlns:p15="http://schemas.microsoft.com/office/powerpoint/2012/main">
        <p15:guide id="1" orient="horz" pos="1219">
          <p15:clr>
            <a:srgbClr val="A4A3A4"/>
          </p15:clr>
        </p15:guide>
        <p15:guide id="2" orient="horz" pos="147">
          <p15:clr>
            <a:srgbClr val="A4A3A4"/>
          </p15:clr>
        </p15:guide>
        <p15:guide id="3" orient="horz">
          <p15:clr>
            <a:srgbClr val="A4A3A4"/>
          </p15:clr>
        </p15:guide>
        <p15:guide id="4" orient="horz" pos="3756">
          <p15:clr>
            <a:srgbClr val="A4A3A4"/>
          </p15:clr>
        </p15:guide>
        <p15:guide id="5" pos="339">
          <p15:clr>
            <a:srgbClr val="A4A3A4"/>
          </p15:clr>
        </p15:guide>
        <p15:guide id="6" pos="5633">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guilar-Amuchastegui, Naikoa" initials="AN" lastIdx="3" clrIdx="0">
    <p:extLst/>
  </p:cmAuthor>
  <p:cmAuthor id="2" name="Romijn, Erika" initials="J.E."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F9C35"/>
    <a:srgbClr val="34B233"/>
    <a:srgbClr val="000000"/>
    <a:srgbClr val="292929"/>
    <a:srgbClr val="D5D2CA"/>
    <a:srgbClr val="005172"/>
    <a:srgbClr val="6A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E8034E78-7F5D-4C2E-B375-FC64B27BC91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7078" autoAdjust="0"/>
    <p:restoredTop sz="84074" autoAdjust="0"/>
  </p:normalViewPr>
  <p:slideViewPr>
    <p:cSldViewPr snapToGrid="0" showGuides="1">
      <p:cViewPr>
        <p:scale>
          <a:sx n="60" d="100"/>
          <a:sy n="60" d="100"/>
        </p:scale>
        <p:origin x="-250" y="-259"/>
      </p:cViewPr>
      <p:guideLst>
        <p:guide orient="horz" pos="1219"/>
        <p:guide orient="horz" pos="147"/>
        <p:guide orient="horz"/>
        <p:guide orient="horz" pos="3756"/>
        <p:guide pos="339"/>
        <p:guide pos="5633"/>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52" d="100"/>
          <a:sy n="52" d="100"/>
        </p:scale>
        <p:origin x="-289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783860-4368-477E-949C-EFFB2D7A6FCF}" type="datetimeFigureOut">
              <a:rPr lang="nl-NL" smtClean="0"/>
              <a:pPr/>
              <a:t>3-7-2015</a:t>
            </a:fld>
            <a:endParaRPr lang="es-ES" dirty="0"/>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8ACCC5-82E5-465D-9C4B-E9A05E0E54D2}" type="slidenum">
              <a:rPr lang="nl-NL" smtClean="0"/>
              <a:pPr/>
              <a:t>‹Nº›</a:t>
            </a:fld>
            <a:endParaRPr lang="es-ES" dirty="0"/>
          </a:p>
        </p:txBody>
      </p:sp>
    </p:spTree>
    <p:extLst>
      <p:ext uri="{BB962C8B-B14F-4D97-AF65-F5344CB8AC3E}">
        <p14:creationId xmlns:p14="http://schemas.microsoft.com/office/powerpoint/2010/main" val="2143716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D5A3A1-DC64-4EF9-BE01-EE8ACAEB9029}" type="datetimeFigureOut">
              <a:rPr lang="en-GB" smtClean="0"/>
              <a:pPr/>
              <a:t>03/07/2015</a:t>
            </a:fld>
            <a:endParaRPr lang="es-E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599C58-F26E-484C-B158-D7CF572B4912}" type="slidenum">
              <a:rPr lang="en-GB" smtClean="0"/>
              <a:pPr/>
              <a:t>‹Nº›</a:t>
            </a:fld>
            <a:endParaRPr lang="es-ES" dirty="0"/>
          </a:p>
        </p:txBody>
      </p:sp>
    </p:spTree>
    <p:extLst>
      <p:ext uri="{BB962C8B-B14F-4D97-AF65-F5344CB8AC3E}">
        <p14:creationId xmlns:p14="http://schemas.microsoft.com/office/powerpoint/2010/main" val="1964613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noProof="0" dirty="0" smtClean="0">
                <a:solidFill>
                  <a:schemeClr val="tx1"/>
                </a:solidFill>
                <a:effectLst/>
                <a:latin typeface="+mn-lt"/>
              </a:rPr>
              <a:t>Brasil es uno de los primeros países en presentar un nivel de referencia forestal (NRF) a la CMNUCC para pagos basados en resultados.</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noProof="0" dirty="0" smtClean="0">
              <a:solidFill>
                <a:schemeClr val="tx1"/>
              </a:solidFill>
              <a:effectLst/>
              <a:latin typeface="+mn-lt"/>
              <a:ea typeface="+mn-ea"/>
              <a:cs typeface="+mn-cs"/>
            </a:endParaRPr>
          </a:p>
          <a:p>
            <a:r>
              <a:rPr lang="es-ES" sz="1200" b="0" kern="1200" noProof="0" dirty="0" smtClean="0">
                <a:solidFill>
                  <a:schemeClr val="tx1"/>
                </a:solidFill>
                <a:effectLst/>
                <a:latin typeface="+mn-lt"/>
              </a:rPr>
              <a:t>Fuentes:</a:t>
            </a:r>
          </a:p>
          <a:p>
            <a:r>
              <a:rPr lang="es-ES" sz="1200" kern="1200" noProof="0" dirty="0" smtClean="0">
                <a:solidFill>
                  <a:schemeClr val="tx1"/>
                </a:solidFill>
                <a:effectLst/>
                <a:latin typeface="+mn-lt"/>
              </a:rPr>
              <a:t>Gobierno de Brasil, 2014; </a:t>
            </a:r>
            <a:r>
              <a:rPr lang="es-ES" noProof="0" dirty="0" smtClean="0"/>
              <a:t/>
            </a:r>
            <a:br>
              <a:rPr lang="es-ES" noProof="0" dirty="0" smtClean="0"/>
            </a:br>
            <a:r>
              <a:rPr lang="es-ES" sz="1200" kern="1200" noProof="0" dirty="0" smtClean="0">
                <a:solidFill>
                  <a:schemeClr val="tx1"/>
                </a:solidFill>
                <a:effectLst/>
                <a:latin typeface="+mn-lt"/>
              </a:rPr>
              <a:t>IPCC, 2003;</a:t>
            </a:r>
          </a:p>
          <a:p>
            <a:r>
              <a:rPr lang="es-ES" sz="1200" kern="1200" noProof="0" dirty="0" smtClean="0">
                <a:solidFill>
                  <a:schemeClr val="tx1"/>
                </a:solidFill>
                <a:effectLst/>
                <a:latin typeface="+mn-lt"/>
              </a:rPr>
              <a:t>CMNUCC, 2014, decisión 13/CP.19;</a:t>
            </a:r>
          </a:p>
          <a:p>
            <a:r>
              <a:rPr lang="es-ES" sz="1200" kern="1200" noProof="0" dirty="0" smtClean="0">
                <a:solidFill>
                  <a:schemeClr val="tx1"/>
                </a:solidFill>
                <a:effectLst/>
                <a:latin typeface="+mn-lt"/>
              </a:rPr>
              <a:t>CMNUCC, 2012, decisión 12-II/CP.17 y anexo. </a:t>
            </a:r>
            <a:endParaRPr lang="es-ES" sz="1200" u="sng" kern="1200" noProof="0" dirty="0" smtClean="0">
              <a:solidFill>
                <a:schemeClr val="tx1"/>
              </a:solidFill>
              <a:effectLst/>
              <a:latin typeface="+mn-lt"/>
              <a:ea typeface="+mn-ea"/>
              <a:cs typeface="+mn-cs"/>
            </a:endParaRPr>
          </a:p>
          <a:p>
            <a:endParaRPr lang="es-ES" sz="1200" u="sng" kern="1200" noProof="0" dirty="0" smtClean="0">
              <a:solidFill>
                <a:schemeClr val="tx1"/>
              </a:solidFill>
              <a:effectLst/>
              <a:latin typeface="+mn-lt"/>
              <a:ea typeface="+mn-ea"/>
              <a:cs typeface="+mn-cs"/>
            </a:endParaRPr>
          </a:p>
          <a:p>
            <a:r>
              <a:rPr lang="es-ES" sz="1200" kern="1200" noProof="0" dirty="0" smtClean="0">
                <a:solidFill>
                  <a:schemeClr val="tx1"/>
                </a:solidFill>
                <a:effectLst/>
                <a:latin typeface="+mn-lt"/>
              </a:rPr>
              <a:t>Para la presentación de los NRF propuestos por todas las partes, consulte la página web de la CMNUCC: https://unfccc.int/methods/redd/items/8414.php.</a:t>
            </a:r>
          </a:p>
          <a:p>
            <a:endParaRPr lang="es-ES" sz="1200" kern="1200" noProof="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s-ES" sz="1200" kern="1200" noProof="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noProof="0" dirty="0" smtClean="0"/>
          </a:p>
        </p:txBody>
      </p:sp>
      <p:sp>
        <p:nvSpPr>
          <p:cNvPr id="4" name="Slide Number Placeholder 3"/>
          <p:cNvSpPr>
            <a:spLocks noGrp="1"/>
          </p:cNvSpPr>
          <p:nvPr>
            <p:ph type="sldNum" sz="quarter" idx="10"/>
          </p:nvPr>
        </p:nvSpPr>
        <p:spPr/>
        <p:txBody>
          <a:bodyPr/>
          <a:lstStyle/>
          <a:p>
            <a:fld id="{02599C58-F26E-484C-B158-D7CF572B4912}" type="slidenum">
              <a:rPr lang="en-GB" smtClean="0"/>
              <a:pPr/>
              <a:t>1</a:t>
            </a:fld>
            <a:endParaRPr lang="es-ES" dirty="0"/>
          </a:p>
        </p:txBody>
      </p:sp>
    </p:spTree>
    <p:extLst>
      <p:ext uri="{BB962C8B-B14F-4D97-AF65-F5344CB8AC3E}">
        <p14:creationId xmlns:p14="http://schemas.microsoft.com/office/powerpoint/2010/main" val="2420632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kern="1200" noProof="0" dirty="0" smtClean="0">
                <a:solidFill>
                  <a:schemeClr val="tx1"/>
                </a:solidFill>
                <a:effectLst/>
                <a:latin typeface="+mn-lt"/>
              </a:rPr>
              <a:t>Introducción</a:t>
            </a:r>
            <a:endParaRPr lang="es-ES" sz="1200" kern="1200" noProof="0" dirty="0" smtClean="0">
              <a:solidFill>
                <a:schemeClr val="tx1"/>
              </a:solidFill>
              <a:effectLst/>
              <a:latin typeface="+mn-lt"/>
              <a:ea typeface="+mn-ea"/>
              <a:cs typeface="+mn-cs"/>
            </a:endParaRPr>
          </a:p>
          <a:p>
            <a:r>
              <a:rPr lang="es-ES" sz="1200" kern="1200" noProof="0" dirty="0" smtClean="0">
                <a:solidFill>
                  <a:schemeClr val="tx1"/>
                </a:solidFill>
                <a:effectLst/>
                <a:latin typeface="+mn-lt"/>
              </a:rPr>
              <a:t>La presentación de Brasil del NRF es un ejemplo de un NRF subnacional que se establece para una región seleccionada y para una actividad seleccionada, haciendo hincapié en algunos depósitos clave.</a:t>
            </a:r>
          </a:p>
          <a:p>
            <a:r>
              <a:rPr lang="es-ES" sz="1200" kern="1200" noProof="0" dirty="0" smtClean="0">
                <a:solidFill>
                  <a:schemeClr val="tx1"/>
                </a:solidFill>
                <a:effectLst/>
                <a:latin typeface="+mn-lt"/>
              </a:rPr>
              <a:t> </a:t>
            </a:r>
          </a:p>
          <a:p>
            <a:r>
              <a:rPr lang="es-ES" sz="1200" kern="1200" noProof="0" dirty="0" smtClean="0">
                <a:solidFill>
                  <a:schemeClr val="tx1"/>
                </a:solidFill>
                <a:effectLst/>
                <a:latin typeface="+mn-lt"/>
              </a:rPr>
              <a:t>Brasil consta de seis biomas (Amazonia, Pantanal, Cerrado, </a:t>
            </a:r>
            <a:r>
              <a:rPr lang="es-ES" sz="1200" kern="1200" noProof="0" dirty="0" err="1" smtClean="0">
                <a:solidFill>
                  <a:schemeClr val="tx1"/>
                </a:solidFill>
                <a:effectLst/>
                <a:latin typeface="+mn-lt"/>
              </a:rPr>
              <a:t>Caatinga</a:t>
            </a:r>
            <a:r>
              <a:rPr lang="es-ES" sz="1200" kern="1200" noProof="0" dirty="0" smtClean="0">
                <a:solidFill>
                  <a:schemeClr val="tx1"/>
                </a:solidFill>
                <a:effectLst/>
                <a:latin typeface="+mn-lt"/>
              </a:rPr>
              <a:t>, bosque atlántico y Pampa) y ha elaborado un NRF subnacional para el bioma de la Amazonia, que está listo para ser presentado a la CMNUCC para pagos basados en resultados para actividades de REDD+. Decidió concentrarse primero en la mitigación de acciones en este bioma. La información preliminar ya está disponible para los otros cinco biomas. El NRF de la Amazonia funcionará como una medida intermedia, que con el tiempo se convertirá en un </a:t>
            </a:r>
            <a:r>
              <a:rPr lang="es-ES" sz="1200" kern="1200" noProof="0" dirty="0" smtClean="0">
                <a:solidFill>
                  <a:schemeClr val="tx1"/>
                </a:solidFill>
                <a:effectLst/>
                <a:latin typeface="+mn-lt"/>
              </a:rPr>
              <a:t>solo NRF </a:t>
            </a:r>
            <a:r>
              <a:rPr lang="es-ES" sz="1200" kern="1200" noProof="0" dirty="0" smtClean="0">
                <a:solidFill>
                  <a:schemeClr val="tx1"/>
                </a:solidFill>
                <a:effectLst/>
                <a:latin typeface="+mn-lt"/>
              </a:rPr>
              <a:t>nacional </a:t>
            </a:r>
            <a:r>
              <a:rPr lang="es-ES" sz="1200" kern="1200" noProof="0" dirty="0" smtClean="0">
                <a:solidFill>
                  <a:schemeClr val="tx1"/>
                </a:solidFill>
                <a:effectLst/>
                <a:latin typeface="+mn-lt"/>
              </a:rPr>
              <a:t>y </a:t>
            </a:r>
            <a:r>
              <a:rPr lang="es-ES" sz="1200" kern="1200" noProof="0" dirty="0" smtClean="0">
                <a:solidFill>
                  <a:schemeClr val="tx1"/>
                </a:solidFill>
                <a:effectLst/>
                <a:latin typeface="+mn-lt"/>
              </a:rPr>
              <a:t>será la suma de los NRF </a:t>
            </a:r>
            <a:r>
              <a:rPr lang="es-ES" sz="1200" kern="1200" noProof="0" dirty="0" smtClean="0">
                <a:solidFill>
                  <a:schemeClr val="tx1"/>
                </a:solidFill>
                <a:effectLst/>
                <a:latin typeface="+mn-lt"/>
              </a:rPr>
              <a:t>para </a:t>
            </a:r>
            <a:r>
              <a:rPr lang="es-ES" sz="1200" kern="1200" noProof="0" dirty="0" smtClean="0">
                <a:solidFill>
                  <a:schemeClr val="tx1"/>
                </a:solidFill>
                <a:effectLst/>
                <a:latin typeface="+mn-lt"/>
              </a:rPr>
              <a:t>los seis biomas. El NRF para el bioma de la Amazonia se concentra solo en las emisiones de CO</a:t>
            </a:r>
            <a:r>
              <a:rPr lang="es-ES" sz="1200" kern="1200" baseline="-25000" noProof="0" dirty="0" smtClean="0">
                <a:solidFill>
                  <a:schemeClr val="tx1"/>
                </a:solidFill>
                <a:effectLst/>
                <a:latin typeface="+mn-lt"/>
              </a:rPr>
              <a:t>2</a:t>
            </a:r>
            <a:r>
              <a:rPr lang="es-ES" sz="1200" kern="1200" noProof="0" dirty="0" smtClean="0">
                <a:solidFill>
                  <a:schemeClr val="tx1"/>
                </a:solidFill>
                <a:effectLst/>
                <a:latin typeface="+mn-lt"/>
              </a:rPr>
              <a:t> provenientes de la deforestación bruta. Incluye emisiones de los siguientes depósitos de carbono: biomasa aérea, biomasa subterránea y hojarasca. Dado que los procesos de degradación pueden ser una fuente significativa de emisiones, se compila información preliminar sobre estas actividades, y un NRF para la degradación está en proceso de elaboración.</a:t>
            </a:r>
          </a:p>
        </p:txBody>
      </p:sp>
      <p:sp>
        <p:nvSpPr>
          <p:cNvPr id="4" name="Slide Number Placeholder 3"/>
          <p:cNvSpPr>
            <a:spLocks noGrp="1"/>
          </p:cNvSpPr>
          <p:nvPr>
            <p:ph type="sldNum" sz="quarter" idx="10"/>
          </p:nvPr>
        </p:nvSpPr>
        <p:spPr/>
        <p:txBody>
          <a:bodyPr/>
          <a:lstStyle/>
          <a:p>
            <a:fld id="{02599C58-F26E-484C-B158-D7CF572B4912}" type="slidenum">
              <a:rPr lang="en-GB" smtClean="0"/>
              <a:pPr/>
              <a:t>2</a:t>
            </a:fld>
            <a:endParaRPr lang="es-ES" dirty="0"/>
          </a:p>
        </p:txBody>
      </p:sp>
    </p:spTree>
    <p:extLst>
      <p:ext uri="{BB962C8B-B14F-4D97-AF65-F5344CB8AC3E}">
        <p14:creationId xmlns:p14="http://schemas.microsoft.com/office/powerpoint/2010/main" val="3131250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rPr>
              <a:t>La presentación de la información sobre el NRF sigue exactamente las directrices de la decisión de la CMNUCC y consta de estas cuatro</a:t>
            </a:r>
            <a:r>
              <a:rPr dirty="0" smtClean="0"/>
              <a:t> </a:t>
            </a:r>
            <a:r>
              <a:rPr lang="en-GB" sz="1200" kern="1200" dirty="0" smtClean="0">
                <a:solidFill>
                  <a:schemeClr val="tx1"/>
                </a:solidFill>
                <a:effectLst/>
                <a:latin typeface="+mn-lt"/>
              </a:rPr>
              <a:t>secciones.</a:t>
            </a:r>
          </a:p>
          <a:p>
            <a:endParaRPr lang="es-ES"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3</a:t>
            </a:fld>
            <a:endParaRPr lang="es-ES" dirty="0"/>
          </a:p>
        </p:txBody>
      </p:sp>
    </p:spTree>
    <p:extLst>
      <p:ext uri="{BB962C8B-B14F-4D97-AF65-F5344CB8AC3E}">
        <p14:creationId xmlns:p14="http://schemas.microsoft.com/office/powerpoint/2010/main" val="2908868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kern="1200" noProof="0" dirty="0" smtClean="0">
                <a:solidFill>
                  <a:schemeClr val="tx1"/>
                </a:solidFill>
                <a:effectLst/>
                <a:latin typeface="+mn-lt"/>
              </a:rPr>
              <a:t>Datos de actividad</a:t>
            </a:r>
            <a:endParaRPr lang="es-ES" sz="1200" kern="1200" noProof="0" dirty="0" smtClean="0">
              <a:solidFill>
                <a:schemeClr val="tx1"/>
              </a:solidFill>
              <a:effectLst/>
              <a:latin typeface="+mn-lt"/>
              <a:ea typeface="+mn-ea"/>
              <a:cs typeface="+mn-cs"/>
            </a:endParaRPr>
          </a:p>
          <a:p>
            <a:r>
              <a:rPr lang="es-ES" sz="1200" kern="1200" noProof="0" dirty="0" smtClean="0">
                <a:solidFill>
                  <a:schemeClr val="tx1"/>
                </a:solidFill>
                <a:effectLst/>
                <a:latin typeface="+mn-lt"/>
              </a:rPr>
              <a:t>La deforestación bruta anual se obtuvo a partir de 1998 a través de un análisis completo de las series temporales históricas de datos de Landsat. El mapeo de la deforestación bruta se realizó por tipo de bosque (en km</a:t>
            </a:r>
            <a:r>
              <a:rPr lang="es-ES" sz="1200" kern="1200" baseline="30000" noProof="0" dirty="0" smtClean="0">
                <a:solidFill>
                  <a:schemeClr val="tx1"/>
                </a:solidFill>
                <a:effectLst/>
                <a:latin typeface="+mn-lt"/>
              </a:rPr>
              <a:t>2</a:t>
            </a:r>
            <a:r>
              <a:rPr lang="es-ES" sz="1200" kern="1200" noProof="0" dirty="0" smtClean="0">
                <a:solidFill>
                  <a:schemeClr val="tx1"/>
                </a:solidFill>
                <a:effectLst/>
                <a:latin typeface="+mn-lt"/>
              </a:rPr>
              <a:t> o hectáreas). Se utilizaron mayormente los datos de Landsat 5 con una resolución espacial de hasta 30 metros. La unidad mínima de mapeo fue de 6,25 hectáreas. La evaluación anual, denominada PRODES (programa de seguimiento de la deforestación bruta en</a:t>
            </a:r>
            <a:r>
              <a:rPr lang="es-ES" sz="1200" kern="1200" baseline="0" noProof="0" dirty="0" smtClean="0">
                <a:solidFill>
                  <a:schemeClr val="tx1"/>
                </a:solidFill>
                <a:effectLst/>
                <a:latin typeface="+mn-lt"/>
              </a:rPr>
              <a:t> la </a:t>
            </a:r>
            <a:r>
              <a:rPr lang="es-ES" sz="1200" kern="1200" noProof="0" dirty="0" smtClean="0">
                <a:solidFill>
                  <a:schemeClr val="tx1"/>
                </a:solidFill>
                <a:effectLst/>
                <a:latin typeface="+mn-lt"/>
              </a:rPr>
              <a:t>Amazonia), se realiza a través del Instituto Nacional de Investigación Espacial (INPE) (consulte también los ejemplos de países en el módulo</a:t>
            </a:r>
            <a:r>
              <a:rPr lang="es-ES" sz="1200" i="0" kern="1200" noProof="0" dirty="0" smtClean="0">
                <a:solidFill>
                  <a:schemeClr val="tx1"/>
                </a:solidFill>
                <a:effectLst/>
                <a:latin typeface="+mn-lt"/>
              </a:rPr>
              <a:t> 2.1</a:t>
            </a:r>
            <a:r>
              <a:rPr lang="es-ES" sz="1200" kern="1200" noProof="0" dirty="0" smtClean="0">
                <a:solidFill>
                  <a:schemeClr val="tx1"/>
                </a:solidFill>
                <a:effectLst/>
                <a:latin typeface="+mn-lt"/>
              </a:rPr>
              <a:t>). El cálculo de NRF se basó en</a:t>
            </a:r>
            <a:r>
              <a:rPr lang="es-ES" sz="1200" kern="1200" baseline="0" noProof="0" dirty="0" smtClean="0">
                <a:solidFill>
                  <a:schemeClr val="tx1"/>
                </a:solidFill>
                <a:effectLst/>
                <a:latin typeface="+mn-lt"/>
              </a:rPr>
              <a:t> </a:t>
            </a:r>
            <a:r>
              <a:rPr lang="es-ES" sz="1200" kern="1200" noProof="0" dirty="0" smtClean="0">
                <a:solidFill>
                  <a:schemeClr val="tx1"/>
                </a:solidFill>
                <a:effectLst/>
                <a:latin typeface="+mn-lt"/>
              </a:rPr>
              <a:t>un conjunto de datos del sistema de información geográfica (SIG) con los datos de actividad que incluyen polígonos de deforestación espacialmente explícitos para cada año. Esto representa los datos de actividad del enfoque 3.</a:t>
            </a:r>
          </a:p>
          <a:p>
            <a:r>
              <a:rPr lang="es-ES" sz="1200" kern="1200" noProof="0" dirty="0" smtClean="0">
                <a:solidFill>
                  <a:schemeClr val="tx1"/>
                </a:solidFill>
                <a:effectLst/>
                <a:latin typeface="+mn-lt"/>
              </a:rPr>
              <a:t> </a:t>
            </a:r>
          </a:p>
          <a:p>
            <a:r>
              <a:rPr lang="es-ES" sz="1200" b="1" kern="1200" noProof="0" dirty="0" smtClean="0">
                <a:solidFill>
                  <a:schemeClr val="tx1"/>
                </a:solidFill>
                <a:effectLst/>
                <a:latin typeface="+mn-lt"/>
              </a:rPr>
              <a:t>Factores de emisión</a:t>
            </a:r>
            <a:endParaRPr lang="es-ES" sz="1200" kern="1200" noProof="0" dirty="0" smtClean="0">
              <a:solidFill>
                <a:schemeClr val="tx1"/>
              </a:solidFill>
              <a:effectLst/>
              <a:latin typeface="+mn-lt"/>
              <a:ea typeface="+mn-ea"/>
              <a:cs typeface="+mn-cs"/>
            </a:endParaRPr>
          </a:p>
          <a:p>
            <a:r>
              <a:rPr lang="es-ES" sz="1200" kern="1200" noProof="0" dirty="0" smtClean="0">
                <a:solidFill>
                  <a:schemeClr val="tx1"/>
                </a:solidFill>
                <a:effectLst/>
                <a:latin typeface="+mn-lt"/>
              </a:rPr>
              <a:t>El factor de emisión se define aquí como la reserva de carbono asociada a los diferentes tipos de bosques en el bioma de la Amazonia. Se expresa en toneladas de carbono por área unitaria. Se utilizaron diferentes ecuaciones alométricas para estimar la reserva de carbono para cada uno de los tipos de bosques distintivos. El cálculo del NRF se basa</a:t>
            </a:r>
            <a:r>
              <a:rPr lang="es-ES" sz="1200" kern="1200" baseline="0" noProof="0" dirty="0" smtClean="0">
                <a:solidFill>
                  <a:schemeClr val="tx1"/>
                </a:solidFill>
                <a:effectLst/>
                <a:latin typeface="+mn-lt"/>
              </a:rPr>
              <a:t> en</a:t>
            </a:r>
            <a:r>
              <a:rPr lang="es-ES" sz="1200" kern="1200" noProof="0" dirty="0" smtClean="0">
                <a:solidFill>
                  <a:schemeClr val="tx1"/>
                </a:solidFill>
                <a:effectLst/>
                <a:latin typeface="+mn-lt"/>
              </a:rPr>
              <a:t> un conjunto de datos de SIG con los factores de emisión (densidad de carbono asociada con tipos de bosques distintivos) sobre una base espacialmente explícita.</a:t>
            </a:r>
          </a:p>
          <a:p>
            <a:r>
              <a:rPr lang="es-ES" sz="1200" kern="1200" noProof="0" dirty="0" smtClean="0">
                <a:solidFill>
                  <a:schemeClr val="tx1"/>
                </a:solidFill>
                <a:effectLst/>
                <a:latin typeface="+mn-lt"/>
              </a:rPr>
              <a:t> </a:t>
            </a:r>
          </a:p>
          <a:p>
            <a:r>
              <a:rPr lang="es-ES" sz="1200" b="1" kern="1200" noProof="0" dirty="0" smtClean="0">
                <a:solidFill>
                  <a:schemeClr val="tx1"/>
                </a:solidFill>
                <a:effectLst/>
                <a:latin typeface="+mn-lt"/>
              </a:rPr>
              <a:t>Establecimiento del nivel de referencia</a:t>
            </a:r>
            <a:endParaRPr lang="es-ES" sz="1200" kern="1200" noProof="0" dirty="0" smtClean="0">
              <a:solidFill>
                <a:schemeClr val="tx1"/>
              </a:solidFill>
              <a:effectLst/>
              <a:latin typeface="+mn-lt"/>
              <a:ea typeface="+mn-ea"/>
              <a:cs typeface="+mn-cs"/>
            </a:endParaRPr>
          </a:p>
          <a:p>
            <a:r>
              <a:rPr lang="es-ES" noProof="0" dirty="0" smtClean="0"/>
              <a:t>La </a:t>
            </a:r>
            <a:r>
              <a:rPr lang="es-ES" sz="1200" i="1" kern="1200" noProof="0" dirty="0" smtClean="0">
                <a:solidFill>
                  <a:schemeClr val="tx1"/>
                </a:solidFill>
                <a:effectLst/>
                <a:latin typeface="+mn-lt"/>
              </a:rPr>
              <a:t>deforestación</a:t>
            </a:r>
            <a:r>
              <a:rPr lang="es-ES" sz="1200" kern="1200" noProof="0" dirty="0" smtClean="0">
                <a:solidFill>
                  <a:schemeClr val="tx1"/>
                </a:solidFill>
                <a:effectLst/>
                <a:latin typeface="+mn-lt"/>
              </a:rPr>
              <a:t> se definió</a:t>
            </a:r>
            <a:r>
              <a:rPr lang="es-ES" sz="1200" kern="1200" baseline="0" noProof="0" dirty="0" smtClean="0">
                <a:solidFill>
                  <a:schemeClr val="tx1"/>
                </a:solidFill>
                <a:effectLst/>
                <a:latin typeface="+mn-lt"/>
              </a:rPr>
              <a:t> </a:t>
            </a:r>
            <a:r>
              <a:rPr lang="es-ES" sz="1200" kern="1200" noProof="0" dirty="0" smtClean="0">
                <a:solidFill>
                  <a:schemeClr val="tx1"/>
                </a:solidFill>
                <a:effectLst/>
                <a:latin typeface="+mn-lt"/>
              </a:rPr>
              <a:t>como una tala indiscriminada del bosque primario. A través del PRODES, se identificaron anualmente nuevos aumentos de la deforestación. Para calcular las emisiones anuales de CO</a:t>
            </a:r>
            <a:r>
              <a:rPr lang="es-ES" sz="1200" kern="1200" baseline="-25000" noProof="0" dirty="0" smtClean="0">
                <a:solidFill>
                  <a:schemeClr val="tx1"/>
                </a:solidFill>
                <a:effectLst/>
                <a:latin typeface="+mn-lt"/>
              </a:rPr>
              <a:t>2</a:t>
            </a:r>
            <a:r>
              <a:rPr lang="es-ES" sz="1200" kern="1200" noProof="0" dirty="0" smtClean="0">
                <a:solidFill>
                  <a:schemeClr val="tx1"/>
                </a:solidFill>
                <a:effectLst/>
                <a:latin typeface="+mn-lt"/>
              </a:rPr>
              <a:t>, se combinaron los dos conjuntos de datos de SIG de datos de actividad y los factores de emisión. </a:t>
            </a:r>
          </a:p>
          <a:p>
            <a:r>
              <a:rPr lang="es-ES" sz="1200" kern="1200" noProof="0" dirty="0" smtClean="0">
                <a:solidFill>
                  <a:schemeClr val="tx1"/>
                </a:solidFill>
                <a:effectLst/>
                <a:latin typeface="+mn-lt"/>
              </a:rPr>
              <a:t> </a:t>
            </a:r>
          </a:p>
          <a:p>
            <a:r>
              <a:rPr lang="es-ES" sz="1200" kern="1200" noProof="0" dirty="0" smtClean="0">
                <a:solidFill>
                  <a:schemeClr val="tx1"/>
                </a:solidFill>
                <a:effectLst/>
                <a:latin typeface="+mn-lt"/>
              </a:rPr>
              <a:t>Para calcular las emisiones de CO</a:t>
            </a:r>
            <a:r>
              <a:rPr lang="es-ES" sz="1200" kern="1200" baseline="-25000" noProof="0" dirty="0" smtClean="0">
                <a:solidFill>
                  <a:schemeClr val="tx1"/>
                </a:solidFill>
                <a:effectLst/>
                <a:latin typeface="+mn-lt"/>
              </a:rPr>
              <a:t>2</a:t>
            </a:r>
            <a:r>
              <a:rPr lang="es-ES" sz="1200" kern="1200" noProof="0" dirty="0" smtClean="0">
                <a:solidFill>
                  <a:schemeClr val="tx1"/>
                </a:solidFill>
                <a:effectLst/>
                <a:latin typeface="+mn-lt"/>
              </a:rPr>
              <a:t> derivadas de un incremento de la deforestación (polígono), se utilizó la siguiente ecuación:</a:t>
            </a:r>
          </a:p>
          <a:p>
            <a:r>
              <a:rPr lang="es-ES" sz="1200" kern="1200" noProof="0" dirty="0" smtClean="0">
                <a:solidFill>
                  <a:schemeClr val="tx1"/>
                </a:solidFill>
                <a:effectLst/>
                <a:latin typeface="+mn-lt"/>
              </a:rPr>
              <a:t> </a:t>
            </a:r>
          </a:p>
          <a:p>
            <a:r>
              <a:rPr lang="es-ES" sz="1200" i="1" kern="1200" noProof="0" dirty="0" err="1" smtClean="0">
                <a:solidFill>
                  <a:schemeClr val="tx1"/>
                </a:solidFill>
                <a:effectLst/>
                <a:latin typeface="+mn-lt"/>
              </a:rPr>
              <a:t>EBi,j</a:t>
            </a:r>
            <a:r>
              <a:rPr lang="es-ES" sz="1200" i="1" kern="1200" noProof="0" dirty="0" smtClean="0">
                <a:solidFill>
                  <a:schemeClr val="tx1"/>
                </a:solidFill>
                <a:effectLst/>
                <a:latin typeface="+mn-lt"/>
              </a:rPr>
              <a:t> = </a:t>
            </a:r>
            <a:r>
              <a:rPr lang="es-ES" sz="1200" i="1" kern="1200" noProof="0" dirty="0" err="1" smtClean="0">
                <a:solidFill>
                  <a:schemeClr val="tx1"/>
                </a:solidFill>
                <a:effectLst/>
                <a:latin typeface="+mn-lt"/>
              </a:rPr>
              <a:t>Ai,j</a:t>
            </a:r>
            <a:r>
              <a:rPr lang="es-ES" sz="1200" i="1" kern="1200" noProof="0" dirty="0" smtClean="0">
                <a:solidFill>
                  <a:schemeClr val="tx1"/>
                </a:solidFill>
                <a:effectLst/>
                <a:latin typeface="+mn-lt"/>
              </a:rPr>
              <a:t> × </a:t>
            </a:r>
            <a:r>
              <a:rPr lang="es-ES" sz="1200" i="1" kern="1200" noProof="0" dirty="0" err="1" smtClean="0">
                <a:solidFill>
                  <a:schemeClr val="tx1"/>
                </a:solidFill>
                <a:effectLst/>
                <a:latin typeface="+mn-lt"/>
              </a:rPr>
              <a:t>EFj</a:t>
            </a:r>
            <a:r>
              <a:rPr lang="es-ES" sz="1200" i="1" kern="1200" noProof="0" dirty="0" smtClean="0">
                <a:solidFill>
                  <a:schemeClr val="tx1"/>
                </a:solidFill>
                <a:effectLst/>
                <a:latin typeface="+mn-lt"/>
              </a:rPr>
              <a:t> × 44/12</a:t>
            </a:r>
            <a:endParaRPr lang="es-ES" sz="1200" kern="1200" noProof="0" dirty="0" smtClean="0">
              <a:solidFill>
                <a:schemeClr val="tx1"/>
              </a:solidFill>
              <a:effectLst/>
              <a:latin typeface="+mn-lt"/>
              <a:ea typeface="+mn-ea"/>
              <a:cs typeface="+mn-cs"/>
            </a:endParaRPr>
          </a:p>
          <a:p>
            <a:r>
              <a:rPr lang="es-ES" sz="1200" i="1" kern="1200" noProof="0" dirty="0" smtClean="0">
                <a:solidFill>
                  <a:schemeClr val="tx1"/>
                </a:solidFill>
                <a:effectLst/>
                <a:latin typeface="+mn-lt"/>
              </a:rPr>
              <a:t> </a:t>
            </a:r>
            <a:endParaRPr lang="es-ES" sz="1200" kern="1200" noProof="0" dirty="0" smtClean="0">
              <a:solidFill>
                <a:schemeClr val="tx1"/>
              </a:solidFill>
              <a:effectLst/>
              <a:latin typeface="+mn-lt"/>
              <a:ea typeface="+mn-ea"/>
              <a:cs typeface="+mn-cs"/>
            </a:endParaRPr>
          </a:p>
          <a:p>
            <a:r>
              <a:rPr lang="es-ES" sz="1200" kern="1200" noProof="0" dirty="0" smtClean="0">
                <a:solidFill>
                  <a:schemeClr val="tx1"/>
                </a:solidFill>
                <a:effectLst/>
                <a:latin typeface="+mn-lt"/>
              </a:rPr>
              <a:t>En donde:</a:t>
            </a:r>
          </a:p>
          <a:p>
            <a:r>
              <a:rPr lang="es-ES" sz="1200" i="1" kern="1200" noProof="0" dirty="0" smtClean="0">
                <a:solidFill>
                  <a:schemeClr val="tx1"/>
                </a:solidFill>
                <a:effectLst/>
                <a:latin typeface="+mn-lt"/>
              </a:rPr>
              <a:t> </a:t>
            </a:r>
            <a:r>
              <a:rPr lang="es-ES" sz="1200" i="1" kern="1200" noProof="0" dirty="0" err="1" smtClean="0">
                <a:solidFill>
                  <a:schemeClr val="tx1"/>
                </a:solidFill>
                <a:effectLst/>
                <a:latin typeface="+mn-lt"/>
              </a:rPr>
              <a:t>GE</a:t>
            </a:r>
            <a:r>
              <a:rPr lang="es-ES" sz="1200" i="1" kern="1200" baseline="-25000" noProof="0" dirty="0" err="1" smtClean="0">
                <a:solidFill>
                  <a:schemeClr val="tx1"/>
                </a:solidFill>
                <a:effectLst/>
                <a:latin typeface="+mn-lt"/>
              </a:rPr>
              <a:t>i,j</a:t>
            </a:r>
            <a:r>
              <a:rPr lang="es-ES" noProof="0" dirty="0" smtClean="0"/>
              <a:t> </a:t>
            </a:r>
            <a:r>
              <a:rPr lang="es-ES" sz="1200" kern="1200" noProof="0" dirty="0" smtClean="0">
                <a:solidFill>
                  <a:schemeClr val="tx1"/>
                </a:solidFill>
                <a:effectLst/>
                <a:latin typeface="+mn-lt"/>
              </a:rPr>
              <a:t> = emisión de CO</a:t>
            </a:r>
            <a:r>
              <a:rPr lang="es-ES" sz="1200" kern="1200" baseline="-25000" noProof="0" dirty="0" smtClean="0">
                <a:solidFill>
                  <a:schemeClr val="tx1"/>
                </a:solidFill>
                <a:effectLst/>
                <a:latin typeface="+mn-lt"/>
              </a:rPr>
              <a:t>2</a:t>
            </a:r>
            <a:r>
              <a:rPr lang="es-ES" sz="1200" kern="1200" noProof="0" dirty="0" smtClean="0">
                <a:solidFill>
                  <a:schemeClr val="tx1"/>
                </a:solidFill>
                <a:effectLst/>
                <a:latin typeface="+mn-lt"/>
              </a:rPr>
              <a:t> asociada con el polígono deforestado </a:t>
            </a:r>
            <a:r>
              <a:rPr lang="es-ES" sz="1200" i="1" kern="1200" noProof="0" dirty="0" smtClean="0">
                <a:solidFill>
                  <a:schemeClr val="tx1"/>
                </a:solidFill>
                <a:effectLst/>
                <a:latin typeface="+mn-lt"/>
              </a:rPr>
              <a:t>i </a:t>
            </a:r>
            <a:r>
              <a:rPr lang="es-ES" sz="1200" kern="1200" noProof="0" dirty="0" smtClean="0">
                <a:solidFill>
                  <a:schemeClr val="tx1"/>
                </a:solidFill>
                <a:effectLst/>
                <a:latin typeface="+mn-lt"/>
              </a:rPr>
              <a:t>bajo el tipo de bosque j (en toneladas de CO</a:t>
            </a:r>
            <a:r>
              <a:rPr lang="es-ES" sz="1200" kern="1200" baseline="-25000" noProof="0" dirty="0" smtClean="0">
                <a:solidFill>
                  <a:schemeClr val="tx1"/>
                </a:solidFill>
                <a:effectLst/>
                <a:latin typeface="+mn-lt"/>
              </a:rPr>
              <a:t>2</a:t>
            </a:r>
            <a:r>
              <a:rPr lang="es-ES" sz="1200" kern="1200" noProof="0" dirty="0" smtClean="0">
                <a:solidFill>
                  <a:schemeClr val="tx1"/>
                </a:solidFill>
                <a:effectLst/>
                <a:latin typeface="+mn-lt"/>
              </a:rPr>
              <a:t>)</a:t>
            </a:r>
          </a:p>
          <a:p>
            <a:r>
              <a:rPr lang="es-ES" sz="1200" i="1" kern="1200" noProof="0" dirty="0" err="1" smtClean="0">
                <a:solidFill>
                  <a:schemeClr val="tx1"/>
                </a:solidFill>
                <a:effectLst/>
                <a:latin typeface="+mn-lt"/>
              </a:rPr>
              <a:t>A</a:t>
            </a:r>
            <a:r>
              <a:rPr lang="es-ES" sz="1200" i="1" kern="1200" baseline="-25000" noProof="0" dirty="0" err="1" smtClean="0">
                <a:solidFill>
                  <a:schemeClr val="tx1"/>
                </a:solidFill>
                <a:effectLst/>
                <a:latin typeface="+mn-lt"/>
              </a:rPr>
              <a:t>i,j</a:t>
            </a:r>
            <a:r>
              <a:rPr lang="es-ES" noProof="0" dirty="0" smtClean="0"/>
              <a:t> </a:t>
            </a:r>
            <a:r>
              <a:rPr lang="es-ES" sz="1200" kern="1200" noProof="0" dirty="0" smtClean="0">
                <a:solidFill>
                  <a:schemeClr val="tx1"/>
                </a:solidFill>
                <a:effectLst/>
                <a:latin typeface="+mn-lt"/>
              </a:rPr>
              <a:t>= área de polígono deforestado </a:t>
            </a:r>
            <a:r>
              <a:rPr lang="es-ES" sz="1200" i="1" kern="1200" noProof="0" dirty="0" smtClean="0">
                <a:solidFill>
                  <a:schemeClr val="tx1"/>
                </a:solidFill>
                <a:effectLst/>
                <a:latin typeface="+mn-lt"/>
              </a:rPr>
              <a:t>i </a:t>
            </a:r>
            <a:r>
              <a:rPr lang="es-ES" sz="1200" kern="1200" noProof="0" dirty="0" smtClean="0">
                <a:solidFill>
                  <a:schemeClr val="tx1"/>
                </a:solidFill>
                <a:effectLst/>
                <a:latin typeface="+mn-lt"/>
              </a:rPr>
              <a:t>en el tipo de bosque </a:t>
            </a:r>
            <a:r>
              <a:rPr lang="es-ES" sz="1200" i="1" kern="1200" noProof="0" dirty="0" smtClean="0">
                <a:solidFill>
                  <a:schemeClr val="tx1"/>
                </a:solidFill>
                <a:effectLst/>
                <a:latin typeface="+mn-lt"/>
              </a:rPr>
              <a:t>j</a:t>
            </a:r>
            <a:r>
              <a:rPr lang="es-ES" sz="1200" kern="1200" noProof="0" dirty="0" smtClean="0">
                <a:solidFill>
                  <a:schemeClr val="tx1"/>
                </a:solidFill>
                <a:effectLst/>
                <a:latin typeface="+mn-lt"/>
              </a:rPr>
              <a:t> (en hectáreas)</a:t>
            </a:r>
          </a:p>
          <a:p>
            <a:r>
              <a:rPr lang="es-ES" sz="1200" i="1" kern="1200" noProof="0" dirty="0" smtClean="0">
                <a:solidFill>
                  <a:schemeClr val="tx1"/>
                </a:solidFill>
                <a:effectLst/>
                <a:latin typeface="+mn-lt"/>
              </a:rPr>
              <a:t>FE </a:t>
            </a:r>
            <a:r>
              <a:rPr lang="es-ES" sz="1200" kern="1200" noProof="0" dirty="0" smtClean="0">
                <a:solidFill>
                  <a:schemeClr val="tx1"/>
                </a:solidFill>
                <a:effectLst/>
                <a:latin typeface="+mn-lt"/>
              </a:rPr>
              <a:t>= factor de emisión para tipo de bosque </a:t>
            </a:r>
            <a:r>
              <a:rPr lang="es-ES" sz="1200" i="1" kern="1200" noProof="0" dirty="0" smtClean="0">
                <a:solidFill>
                  <a:schemeClr val="tx1"/>
                </a:solidFill>
                <a:effectLst/>
                <a:latin typeface="+mn-lt"/>
              </a:rPr>
              <a:t>j </a:t>
            </a:r>
            <a:r>
              <a:rPr lang="es-ES" sz="1200" kern="1200" noProof="0" dirty="0" smtClean="0">
                <a:solidFill>
                  <a:schemeClr val="tx1"/>
                </a:solidFill>
                <a:effectLst/>
                <a:latin typeface="+mn-lt"/>
              </a:rPr>
              <a:t>en el polígono deforestado </a:t>
            </a:r>
            <a:r>
              <a:rPr lang="es-ES" sz="1200" i="1" kern="1200" noProof="0" dirty="0" smtClean="0">
                <a:solidFill>
                  <a:schemeClr val="tx1"/>
                </a:solidFill>
                <a:effectLst/>
                <a:latin typeface="+mn-lt"/>
              </a:rPr>
              <a:t>i </a:t>
            </a:r>
            <a:r>
              <a:rPr lang="es-ES" sz="1200" kern="1200" noProof="0" dirty="0" smtClean="0">
                <a:solidFill>
                  <a:schemeClr val="tx1"/>
                </a:solidFill>
                <a:effectLst/>
                <a:latin typeface="+mn-lt"/>
              </a:rPr>
              <a:t>por área unitaria (en toneladas de carbono por hectárea)</a:t>
            </a:r>
          </a:p>
          <a:p>
            <a:r>
              <a:rPr lang="es-ES" noProof="0" dirty="0" smtClean="0"/>
              <a:t>El factor </a:t>
            </a:r>
            <a:r>
              <a:rPr lang="es-ES" sz="1200" i="1" kern="1200" noProof="0" dirty="0" smtClean="0">
                <a:solidFill>
                  <a:schemeClr val="tx1"/>
                </a:solidFill>
                <a:effectLst/>
                <a:latin typeface="+mn-lt"/>
              </a:rPr>
              <a:t>44/12 </a:t>
            </a:r>
            <a:r>
              <a:rPr lang="es-ES" sz="1200" kern="1200" noProof="0" dirty="0" smtClean="0">
                <a:solidFill>
                  <a:schemeClr val="tx1"/>
                </a:solidFill>
                <a:effectLst/>
                <a:latin typeface="+mn-lt"/>
              </a:rPr>
              <a:t>se utilizó para convertir toneladas de carbono en toneladas de CO</a:t>
            </a:r>
            <a:r>
              <a:rPr lang="es-ES" sz="1200" kern="1200" baseline="-25000" noProof="0" dirty="0" smtClean="0">
                <a:solidFill>
                  <a:schemeClr val="tx1"/>
                </a:solidFill>
                <a:effectLst/>
                <a:latin typeface="+mn-lt"/>
              </a:rPr>
              <a:t>2</a:t>
            </a:r>
            <a:endParaRPr lang="es-ES" sz="1200" kern="1200" noProof="0" dirty="0" smtClean="0">
              <a:solidFill>
                <a:schemeClr val="tx1"/>
              </a:solidFill>
              <a:effectLst/>
              <a:latin typeface="+mn-lt"/>
              <a:ea typeface="+mn-ea"/>
              <a:cs typeface="+mn-cs"/>
            </a:endParaRPr>
          </a:p>
          <a:p>
            <a:r>
              <a:rPr lang="es-ES" sz="1200" kern="1200" noProof="0" dirty="0" smtClean="0">
                <a:solidFill>
                  <a:schemeClr val="tx1"/>
                </a:solidFill>
                <a:effectLst/>
                <a:latin typeface="+mn-lt"/>
              </a:rPr>
              <a:t> </a:t>
            </a:r>
          </a:p>
          <a:p>
            <a:r>
              <a:rPr lang="es-ES" sz="1200" kern="1200" noProof="0" dirty="0" smtClean="0">
                <a:solidFill>
                  <a:schemeClr val="tx1"/>
                </a:solidFill>
                <a:effectLst/>
                <a:latin typeface="+mn-lt"/>
              </a:rPr>
              <a:t>Para un año, la cantidad total de emisión de CO</a:t>
            </a:r>
            <a:r>
              <a:rPr lang="es-ES" sz="1200" kern="1200" baseline="-25000" noProof="0" dirty="0" smtClean="0">
                <a:solidFill>
                  <a:schemeClr val="tx1"/>
                </a:solidFill>
                <a:effectLst/>
                <a:latin typeface="+mn-lt"/>
              </a:rPr>
              <a:t>2</a:t>
            </a:r>
            <a:r>
              <a:rPr lang="es-ES" sz="1200" kern="1200" noProof="0" dirty="0" smtClean="0">
                <a:solidFill>
                  <a:schemeClr val="tx1"/>
                </a:solidFill>
                <a:effectLst/>
                <a:latin typeface="+mn-lt"/>
              </a:rPr>
              <a:t> se calcula con el uso de la ecuación de la diapositiva:</a:t>
            </a:r>
          </a:p>
          <a:p>
            <a:r>
              <a:rPr lang="es-ES" sz="1200" kern="1200" noProof="0" dirty="0" smtClean="0">
                <a:solidFill>
                  <a:schemeClr val="tx1"/>
                </a:solidFill>
                <a:effectLst/>
                <a:latin typeface="+mn-lt"/>
              </a:rPr>
              <a:t> </a:t>
            </a:r>
          </a:p>
          <a:p>
            <a:r>
              <a:rPr lang="es-ES" sz="1200" kern="1200" noProof="0" dirty="0" smtClean="0">
                <a:solidFill>
                  <a:schemeClr val="tx1"/>
                </a:solidFill>
                <a:effectLst/>
                <a:latin typeface="+mn-lt"/>
              </a:rPr>
              <a:t>En donde: </a:t>
            </a:r>
          </a:p>
          <a:p>
            <a:r>
              <a:rPr lang="es-ES" sz="1200" i="1" kern="1200" noProof="0" dirty="0" smtClean="0">
                <a:solidFill>
                  <a:schemeClr val="tx1"/>
                </a:solidFill>
                <a:effectLst/>
                <a:latin typeface="+mn-lt"/>
              </a:rPr>
              <a:t>EB </a:t>
            </a:r>
            <a:r>
              <a:rPr lang="es-ES" sz="1200" kern="1200" noProof="0" dirty="0" smtClean="0">
                <a:solidFill>
                  <a:schemeClr val="tx1"/>
                </a:solidFill>
                <a:effectLst/>
                <a:latin typeface="+mn-lt"/>
              </a:rPr>
              <a:t>= emisión total de deforestación bruta en el año </a:t>
            </a:r>
            <a:r>
              <a:rPr lang="es-ES" sz="1200" i="1" kern="1200" noProof="0" dirty="0" smtClean="0">
                <a:solidFill>
                  <a:schemeClr val="tx1"/>
                </a:solidFill>
                <a:effectLst/>
                <a:latin typeface="+mn-lt"/>
              </a:rPr>
              <a:t>t</a:t>
            </a:r>
            <a:r>
              <a:rPr lang="es-ES" sz="1200" kern="1200" noProof="0" dirty="0" smtClean="0">
                <a:solidFill>
                  <a:schemeClr val="tx1"/>
                </a:solidFill>
                <a:effectLst/>
                <a:latin typeface="+mn-lt"/>
              </a:rPr>
              <a:t> (en toneladas de CO</a:t>
            </a:r>
            <a:r>
              <a:rPr lang="es-ES" sz="1200" kern="1200" baseline="-25000" noProof="0" dirty="0" smtClean="0">
                <a:solidFill>
                  <a:schemeClr val="tx1"/>
                </a:solidFill>
                <a:effectLst/>
                <a:latin typeface="+mn-lt"/>
              </a:rPr>
              <a:t>2</a:t>
            </a:r>
            <a:r>
              <a:rPr lang="es-ES" sz="1200" kern="1200" noProof="0" dirty="0" smtClean="0">
                <a:solidFill>
                  <a:schemeClr val="tx1"/>
                </a:solidFill>
                <a:effectLst/>
                <a:latin typeface="+mn-lt"/>
              </a:rPr>
              <a:t>)</a:t>
            </a:r>
          </a:p>
          <a:p>
            <a:r>
              <a:rPr lang="es-ES" sz="1200" i="1" kern="1200" noProof="0" dirty="0" err="1" smtClean="0">
                <a:solidFill>
                  <a:schemeClr val="tx1"/>
                </a:solidFill>
                <a:effectLst/>
                <a:latin typeface="+mn-lt"/>
              </a:rPr>
              <a:t>EB</a:t>
            </a:r>
            <a:r>
              <a:rPr lang="es-ES" sz="1200" i="1" kern="1200" baseline="-25000" noProof="0" dirty="0" err="1" smtClean="0">
                <a:solidFill>
                  <a:schemeClr val="tx1"/>
                </a:solidFill>
                <a:effectLst/>
                <a:latin typeface="+mn-lt"/>
              </a:rPr>
              <a:t>i,j</a:t>
            </a:r>
            <a:r>
              <a:rPr lang="es-ES" noProof="0" dirty="0" smtClean="0"/>
              <a:t> </a:t>
            </a:r>
            <a:r>
              <a:rPr lang="es-ES" sz="1200" kern="1200" noProof="0" dirty="0" smtClean="0">
                <a:solidFill>
                  <a:schemeClr val="tx1"/>
                </a:solidFill>
                <a:effectLst/>
                <a:latin typeface="+mn-lt"/>
              </a:rPr>
              <a:t>= emisión de CO</a:t>
            </a:r>
            <a:r>
              <a:rPr lang="es-ES" sz="1200" kern="1200" baseline="-25000" noProof="0" dirty="0" smtClean="0">
                <a:solidFill>
                  <a:schemeClr val="tx1"/>
                </a:solidFill>
                <a:effectLst/>
                <a:latin typeface="+mn-lt"/>
              </a:rPr>
              <a:t>2</a:t>
            </a:r>
            <a:r>
              <a:rPr lang="es-ES" sz="1200" kern="1200" noProof="0" dirty="0" smtClean="0">
                <a:solidFill>
                  <a:schemeClr val="tx1"/>
                </a:solidFill>
                <a:effectLst/>
                <a:latin typeface="+mn-lt"/>
              </a:rPr>
              <a:t> asociada con el polígono deforestado </a:t>
            </a:r>
            <a:r>
              <a:rPr lang="es-ES" sz="1200" i="1" kern="1200" noProof="0" dirty="0" smtClean="0">
                <a:solidFill>
                  <a:schemeClr val="tx1"/>
                </a:solidFill>
                <a:effectLst/>
                <a:latin typeface="+mn-lt"/>
              </a:rPr>
              <a:t>i </a:t>
            </a:r>
            <a:r>
              <a:rPr lang="es-ES" sz="1200" kern="1200" noProof="0" dirty="0" smtClean="0">
                <a:solidFill>
                  <a:schemeClr val="tx1"/>
                </a:solidFill>
                <a:effectLst/>
                <a:latin typeface="+mn-lt"/>
              </a:rPr>
              <a:t>bajo el tipo de bosque </a:t>
            </a:r>
            <a:r>
              <a:rPr lang="es-ES" sz="1200" i="1" kern="1200" noProof="0" dirty="0" smtClean="0">
                <a:solidFill>
                  <a:schemeClr val="tx1"/>
                </a:solidFill>
                <a:effectLst/>
                <a:latin typeface="+mn-lt"/>
              </a:rPr>
              <a:t>j</a:t>
            </a:r>
            <a:r>
              <a:rPr lang="es-ES" sz="1200" kern="1200" noProof="0" dirty="0" smtClean="0">
                <a:solidFill>
                  <a:schemeClr val="tx1"/>
                </a:solidFill>
                <a:effectLst/>
                <a:latin typeface="+mn-lt"/>
              </a:rPr>
              <a:t> (en toneladas de CO</a:t>
            </a:r>
            <a:r>
              <a:rPr lang="es-ES" sz="1200" kern="1200" baseline="-25000" noProof="0" dirty="0" smtClean="0">
                <a:solidFill>
                  <a:schemeClr val="tx1"/>
                </a:solidFill>
                <a:effectLst/>
                <a:latin typeface="+mn-lt"/>
              </a:rPr>
              <a:t>2</a:t>
            </a:r>
            <a:r>
              <a:rPr lang="es-ES" sz="1200" kern="1200" noProof="0" dirty="0" smtClean="0">
                <a:solidFill>
                  <a:schemeClr val="tx1"/>
                </a:solidFill>
                <a:effectLst/>
                <a:latin typeface="+mn-lt"/>
              </a:rPr>
              <a:t>)</a:t>
            </a:r>
          </a:p>
          <a:p>
            <a:r>
              <a:rPr lang="es-ES" sz="1200" i="1" kern="1200" noProof="0" dirty="0" smtClean="0">
                <a:solidFill>
                  <a:schemeClr val="tx1"/>
                </a:solidFill>
                <a:effectLst/>
                <a:latin typeface="+mn-lt"/>
              </a:rPr>
              <a:t>N = </a:t>
            </a:r>
            <a:r>
              <a:rPr lang="es-ES" sz="1200" kern="1200" noProof="0" dirty="0" smtClean="0">
                <a:solidFill>
                  <a:schemeClr val="tx1"/>
                </a:solidFill>
                <a:effectLst/>
                <a:latin typeface="+mn-lt"/>
              </a:rPr>
              <a:t>cantidad de nuevos polígonos deforestados en el año </a:t>
            </a:r>
            <a:r>
              <a:rPr lang="es-ES" sz="1200" i="1" kern="1200" noProof="0" dirty="0" smtClean="0">
                <a:solidFill>
                  <a:schemeClr val="tx1"/>
                </a:solidFill>
                <a:effectLst/>
                <a:latin typeface="+mn-lt"/>
              </a:rPr>
              <a:t>t</a:t>
            </a:r>
            <a:endParaRPr lang="es-ES" sz="1200" kern="1200" noProof="0" dirty="0" smtClean="0">
              <a:solidFill>
                <a:schemeClr val="tx1"/>
              </a:solidFill>
              <a:effectLst/>
              <a:latin typeface="+mn-lt"/>
              <a:ea typeface="+mn-ea"/>
              <a:cs typeface="+mn-cs"/>
            </a:endParaRPr>
          </a:p>
          <a:p>
            <a:r>
              <a:rPr lang="es-ES" sz="1200" i="1" kern="1200" noProof="0" dirty="0" smtClean="0">
                <a:solidFill>
                  <a:schemeClr val="tx1"/>
                </a:solidFill>
                <a:effectLst/>
                <a:latin typeface="+mn-lt"/>
              </a:rPr>
              <a:t>p = </a:t>
            </a:r>
            <a:r>
              <a:rPr lang="es-ES" sz="1200" kern="1200" noProof="0" dirty="0" smtClean="0">
                <a:solidFill>
                  <a:schemeClr val="tx1"/>
                </a:solidFill>
                <a:effectLst/>
                <a:latin typeface="+mn-lt"/>
              </a:rPr>
              <a:t>cantidad de tipos de bosques</a:t>
            </a:r>
          </a:p>
          <a:p>
            <a:r>
              <a:rPr lang="es-ES" noProof="0" dirty="0" smtClean="0"/>
              <a:t/>
            </a:r>
            <a:br>
              <a:rPr lang="es-ES" noProof="0" dirty="0" smtClean="0"/>
            </a:br>
            <a:endParaRPr lang="es-ES" noProof="0"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4</a:t>
            </a:fld>
            <a:endParaRPr lang="es-ES" dirty="0"/>
          </a:p>
        </p:txBody>
      </p:sp>
    </p:spTree>
    <p:extLst>
      <p:ext uri="{BB962C8B-B14F-4D97-AF65-F5344CB8AC3E}">
        <p14:creationId xmlns:p14="http://schemas.microsoft.com/office/powerpoint/2010/main" val="321791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s-ES" sz="1200" kern="1200" noProof="0" dirty="0" smtClean="0">
                <a:solidFill>
                  <a:schemeClr val="tx1"/>
                </a:solidFill>
                <a:effectLst/>
                <a:latin typeface="+mn-lt"/>
              </a:rPr>
              <a:t>Este gráfico muestra el cálculo del NRF correspondiente al bioma de la Amazonia brasileña para el período 2006-10 (línea verde) y 2011-15 (línea azul), incluidas las emisiones anuales de la deforestación bruta (línea roja) de 1996-2010. </a:t>
            </a:r>
            <a:r>
              <a:rPr lang="es-ES" sz="1200" i="1" kern="1200" noProof="0" dirty="0" smtClean="0">
                <a:solidFill>
                  <a:schemeClr val="tx1"/>
                </a:solidFill>
                <a:effectLst/>
                <a:latin typeface="+mn-lt"/>
              </a:rPr>
              <a:t>Fuente: Presentación de NRF de Brasil, 2014.</a:t>
            </a:r>
            <a:endParaRPr lang="es-ES" sz="1200" kern="1200" noProof="0" dirty="0" smtClean="0">
              <a:solidFill>
                <a:schemeClr val="tx1"/>
              </a:solidFill>
              <a:effectLst/>
              <a:latin typeface="+mn-lt"/>
              <a:ea typeface="+mn-ea"/>
              <a:cs typeface="+mn-cs"/>
            </a:endParaRPr>
          </a:p>
          <a:p>
            <a:pPr marL="171450" indent="-171450">
              <a:buFont typeface="Calibri" panose="020F0502020204030204" pitchFamily="34" charset="0"/>
              <a:buChar char="−"/>
            </a:pPr>
            <a:endParaRPr lang="es-ES" sz="1200" kern="1200" noProof="0" dirty="0" smtClean="0">
              <a:solidFill>
                <a:schemeClr val="tx1"/>
              </a:solidFill>
              <a:effectLst/>
              <a:latin typeface="+mn-lt"/>
              <a:ea typeface="+mn-ea"/>
              <a:cs typeface="+mn-cs"/>
            </a:endParaRPr>
          </a:p>
          <a:p>
            <a:pPr marL="171450" indent="-171450">
              <a:buFont typeface="Calibri" panose="020F0502020204030204" pitchFamily="34" charset="0"/>
              <a:buChar char="−"/>
            </a:pPr>
            <a:r>
              <a:rPr lang="es-ES" sz="1200" kern="1200" noProof="0" dirty="0" smtClean="0">
                <a:solidFill>
                  <a:schemeClr val="tx1"/>
                </a:solidFill>
                <a:effectLst/>
                <a:latin typeface="+mn-lt"/>
              </a:rPr>
              <a:t>De 1996 a 2010, se calcularon las emisiones anuales de CO</a:t>
            </a:r>
            <a:r>
              <a:rPr lang="es-ES" sz="1200" kern="1200" baseline="-25000" noProof="0" dirty="0" smtClean="0">
                <a:solidFill>
                  <a:schemeClr val="tx1"/>
                </a:solidFill>
                <a:effectLst/>
                <a:latin typeface="+mn-lt"/>
              </a:rPr>
              <a:t>2</a:t>
            </a:r>
            <a:r>
              <a:rPr lang="es-ES" sz="1200" kern="1200" noProof="0" dirty="0" smtClean="0">
                <a:solidFill>
                  <a:schemeClr val="tx1"/>
                </a:solidFill>
                <a:effectLst/>
                <a:latin typeface="+mn-lt"/>
              </a:rPr>
              <a:t>. El NRF propuesto es una media dinámica de las emisiones anuales de CO</a:t>
            </a:r>
            <a:r>
              <a:rPr lang="es-ES" sz="1200" kern="1200" baseline="-25000" noProof="0" dirty="0" smtClean="0">
                <a:solidFill>
                  <a:schemeClr val="tx1"/>
                </a:solidFill>
                <a:effectLst/>
                <a:latin typeface="+mn-lt"/>
              </a:rPr>
              <a:t>2</a:t>
            </a:r>
            <a:r>
              <a:rPr lang="es-ES" sz="1200" kern="1200" noProof="0" dirty="0" smtClean="0">
                <a:solidFill>
                  <a:schemeClr val="tx1"/>
                </a:solidFill>
                <a:effectLst/>
                <a:latin typeface="+mn-lt"/>
              </a:rPr>
              <a:t> provenientes de la deforestación desde 1996. Este NRF se actualiza cada cinco años a fin de incorporar mejores datos y percibir la eficacia de las políticas y planes de mitigación. Los siguientes NRF se aplican al bioma de la Amazonia brasileña:</a:t>
            </a:r>
          </a:p>
          <a:p>
            <a:pPr marL="445770" lvl="0" indent="-171450">
              <a:buFont typeface="Arial" panose="020B0604020202020204" pitchFamily="34" charset="0"/>
              <a:buChar char="•"/>
            </a:pPr>
            <a:r>
              <a:rPr lang="es-ES" sz="1200" kern="1200" baseline="0" noProof="0" dirty="0" smtClean="0">
                <a:solidFill>
                  <a:schemeClr val="tx1"/>
                </a:solidFill>
                <a:effectLst/>
                <a:latin typeface="+mn-lt"/>
              </a:rPr>
              <a:t>NRF</a:t>
            </a:r>
            <a:r>
              <a:rPr lang="es-ES" sz="1200" kern="1200" noProof="0" dirty="0" smtClean="0">
                <a:solidFill>
                  <a:schemeClr val="tx1"/>
                </a:solidFill>
                <a:effectLst/>
                <a:latin typeface="+mn-lt"/>
              </a:rPr>
              <a:t> para el período 2006-10: las emisiones anuales medias de CO</a:t>
            </a:r>
            <a:r>
              <a:rPr lang="es-ES" sz="1200" kern="1200" baseline="-25000" noProof="0" dirty="0" smtClean="0">
                <a:solidFill>
                  <a:schemeClr val="tx1"/>
                </a:solidFill>
                <a:effectLst/>
                <a:latin typeface="+mn-lt"/>
              </a:rPr>
              <a:t>2</a:t>
            </a:r>
            <a:r>
              <a:rPr lang="es-ES" sz="1200" kern="1200" noProof="0" dirty="0" smtClean="0">
                <a:solidFill>
                  <a:schemeClr val="tx1"/>
                </a:solidFill>
                <a:effectLst/>
                <a:latin typeface="+mn-lt"/>
              </a:rPr>
              <a:t> provenientes de la deforestación bruta entre 1996 y 2005</a:t>
            </a:r>
          </a:p>
          <a:p>
            <a:pPr marL="445770" lvl="0" indent="-171450">
              <a:buFont typeface="Arial" panose="020B0604020202020204" pitchFamily="34" charset="0"/>
              <a:buChar char="•"/>
            </a:pPr>
            <a:r>
              <a:rPr lang="es-ES" sz="1200" kern="1200" noProof="0" dirty="0" smtClean="0">
                <a:solidFill>
                  <a:schemeClr val="tx1"/>
                </a:solidFill>
                <a:effectLst/>
                <a:latin typeface="+mn-lt"/>
              </a:rPr>
              <a:t>NRF para el período 2011-15: las emisiones anuales medias de CO</a:t>
            </a:r>
            <a:r>
              <a:rPr lang="es-ES" sz="1200" kern="1200" baseline="-25000" noProof="0" dirty="0" smtClean="0">
                <a:solidFill>
                  <a:schemeClr val="tx1"/>
                </a:solidFill>
                <a:effectLst/>
                <a:latin typeface="+mn-lt"/>
              </a:rPr>
              <a:t>2</a:t>
            </a:r>
            <a:r>
              <a:rPr lang="es-ES" sz="1200" kern="1200" noProof="0" dirty="0" smtClean="0">
                <a:solidFill>
                  <a:schemeClr val="tx1"/>
                </a:solidFill>
                <a:effectLst/>
                <a:latin typeface="+mn-lt"/>
              </a:rPr>
              <a:t> provenientes de la deforestación bruta entre 1996 y</a:t>
            </a:r>
            <a:r>
              <a:rPr lang="es-ES" noProof="0" dirty="0" smtClean="0"/>
              <a:t> </a:t>
            </a:r>
            <a:r>
              <a:rPr lang="es-ES" sz="1200" kern="1200" noProof="0" dirty="0" smtClean="0">
                <a:solidFill>
                  <a:schemeClr val="tx1"/>
                </a:solidFill>
                <a:effectLst/>
                <a:latin typeface="+mn-lt"/>
              </a:rPr>
              <a:t>2010</a:t>
            </a:r>
          </a:p>
          <a:p>
            <a:pPr marL="445770" indent="-171450">
              <a:buFont typeface="Arial" panose="020B0604020202020204" pitchFamily="34" charset="0"/>
              <a:buChar char="•"/>
            </a:pPr>
            <a:r>
              <a:rPr lang="es-ES" sz="1200" kern="1200" noProof="0" dirty="0" smtClean="0">
                <a:solidFill>
                  <a:schemeClr val="tx1"/>
                </a:solidFill>
                <a:effectLst/>
                <a:latin typeface="+mn-lt"/>
              </a:rPr>
              <a:t>Para los períodos futuros, el NRF para </a:t>
            </a:r>
            <a:r>
              <a:rPr lang="es-ES" sz="1200" kern="1200" noProof="0" dirty="0" smtClean="0">
                <a:solidFill>
                  <a:schemeClr val="tx1"/>
                </a:solidFill>
                <a:effectLst/>
                <a:latin typeface="+mn-lt"/>
              </a:rPr>
              <a:t>2016-20 </a:t>
            </a:r>
            <a:r>
              <a:rPr lang="es-ES" sz="1200" kern="1200" noProof="0" dirty="0" smtClean="0">
                <a:solidFill>
                  <a:schemeClr val="tx1"/>
                </a:solidFill>
                <a:effectLst/>
                <a:latin typeface="+mn-lt"/>
              </a:rPr>
              <a:t>serán las emisiones anuales medias de CO</a:t>
            </a:r>
            <a:r>
              <a:rPr lang="es-ES" sz="1200" kern="1200" baseline="-25000" noProof="0" dirty="0" smtClean="0">
                <a:solidFill>
                  <a:schemeClr val="tx1"/>
                </a:solidFill>
                <a:effectLst/>
                <a:latin typeface="+mn-lt"/>
              </a:rPr>
              <a:t>2</a:t>
            </a:r>
            <a:r>
              <a:rPr lang="es-ES" sz="1200" kern="1200" noProof="0" dirty="0" smtClean="0">
                <a:solidFill>
                  <a:schemeClr val="tx1"/>
                </a:solidFill>
                <a:effectLst/>
                <a:latin typeface="+mn-lt"/>
              </a:rPr>
              <a:t> provenientes de la deforestación bruta desde 1996 hasta 2015. El gráfico de la diapositiva representa el cálculo del NRF para los períodos </a:t>
            </a:r>
            <a:r>
              <a:rPr lang="es-ES" sz="1200" kern="1200" noProof="0" dirty="0" smtClean="0">
                <a:solidFill>
                  <a:schemeClr val="tx1"/>
                </a:solidFill>
                <a:effectLst/>
                <a:latin typeface="+mn-lt"/>
              </a:rPr>
              <a:t>2006-10 </a:t>
            </a:r>
            <a:r>
              <a:rPr lang="es-ES" sz="1200" kern="1200" noProof="0" dirty="0" smtClean="0">
                <a:solidFill>
                  <a:schemeClr val="tx1"/>
                </a:solidFill>
                <a:effectLst/>
                <a:latin typeface="+mn-lt"/>
              </a:rPr>
              <a:t>(NREF A) y </a:t>
            </a:r>
            <a:r>
              <a:rPr lang="es-ES" sz="1200" kern="1200" noProof="0" dirty="0" smtClean="0">
                <a:solidFill>
                  <a:schemeClr val="tx1"/>
                </a:solidFill>
                <a:effectLst/>
                <a:latin typeface="+mn-lt"/>
              </a:rPr>
              <a:t>2011-15 </a:t>
            </a:r>
            <a:r>
              <a:rPr lang="es-ES" sz="1200" kern="1200" noProof="0" dirty="0" smtClean="0">
                <a:solidFill>
                  <a:schemeClr val="tx1"/>
                </a:solidFill>
                <a:effectLst/>
                <a:latin typeface="+mn-lt"/>
              </a:rPr>
              <a:t>(NREF B).</a:t>
            </a:r>
          </a:p>
          <a:p>
            <a:endParaRPr lang="es-ES" noProof="0" dirty="0" smtClean="0"/>
          </a:p>
          <a:p>
            <a:endParaRPr lang="es-ES" noProof="0"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5</a:t>
            </a:fld>
            <a:endParaRPr lang="es-ES" dirty="0"/>
          </a:p>
        </p:txBody>
      </p:sp>
    </p:spTree>
    <p:extLst>
      <p:ext uri="{BB962C8B-B14F-4D97-AF65-F5344CB8AC3E}">
        <p14:creationId xmlns:p14="http://schemas.microsoft.com/office/powerpoint/2010/main" val="667600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i="1" kern="1200" noProof="0" dirty="0" smtClean="0">
                <a:solidFill>
                  <a:schemeClr val="tx1"/>
                </a:solidFill>
                <a:effectLst/>
                <a:latin typeface="+mn-lt"/>
              </a:rPr>
              <a:t>Transparencia:</a:t>
            </a:r>
            <a:r>
              <a:rPr lang="es-ES" sz="1200" kern="1200" noProof="0" dirty="0" smtClean="0">
                <a:solidFill>
                  <a:schemeClr val="tx1"/>
                </a:solidFill>
                <a:effectLst/>
                <a:latin typeface="+mn-lt"/>
              </a:rPr>
              <a:t> Se proporcionó una descripción detallada de todos los datos, métodos y productos. La información detallada debe permitir la reconstrucción de los mapas con aumentos</a:t>
            </a:r>
            <a:r>
              <a:rPr lang="es-ES" sz="1200" kern="1200" baseline="0" noProof="0" dirty="0" smtClean="0">
                <a:solidFill>
                  <a:schemeClr val="tx1"/>
                </a:solidFill>
                <a:effectLst/>
                <a:latin typeface="+mn-lt"/>
              </a:rPr>
              <a:t> </a:t>
            </a:r>
            <a:r>
              <a:rPr lang="es-ES" sz="1200" kern="1200" noProof="0" dirty="0" smtClean="0">
                <a:solidFill>
                  <a:schemeClr val="tx1"/>
                </a:solidFill>
                <a:effectLst/>
                <a:latin typeface="+mn-lt"/>
              </a:rPr>
              <a:t>de la deforestación y del mapa con densidades de carbono por tipo de bosque distintivo en el bioma de la Amazonia.</a:t>
            </a:r>
          </a:p>
          <a:p>
            <a:endParaRPr lang="es-ES" sz="1200" i="1" kern="1200" noProof="0" dirty="0" smtClean="0">
              <a:solidFill>
                <a:schemeClr val="tx1"/>
              </a:solidFill>
              <a:effectLst/>
              <a:latin typeface="+mn-lt"/>
              <a:ea typeface="+mn-ea"/>
              <a:cs typeface="+mn-cs"/>
            </a:endParaRPr>
          </a:p>
          <a:p>
            <a:r>
              <a:rPr lang="es-ES" sz="1200" i="1" kern="1200" noProof="0" dirty="0" smtClean="0">
                <a:solidFill>
                  <a:schemeClr val="tx1"/>
                </a:solidFill>
                <a:effectLst/>
                <a:latin typeface="+mn-lt"/>
              </a:rPr>
              <a:t>Integridad:</a:t>
            </a:r>
            <a:r>
              <a:rPr lang="es-ES" sz="1200" kern="1200" noProof="0" dirty="0" smtClean="0">
                <a:solidFill>
                  <a:schemeClr val="tx1"/>
                </a:solidFill>
                <a:effectLst/>
                <a:latin typeface="+mn-lt"/>
              </a:rPr>
              <a:t> Se pusieron a disposición del público todas las imágenes satelitales y datos e información pertinentes sobre aumentos de la deforestación anuales, deforestación bruta anual de 1996 a 2010, densidades de carbono y ecuaciones alométricas.</a:t>
            </a:r>
          </a:p>
          <a:p>
            <a:r>
              <a:rPr lang="es-ES" sz="1200" kern="1200" noProof="0" dirty="0" smtClean="0">
                <a:solidFill>
                  <a:schemeClr val="tx1"/>
                </a:solidFill>
                <a:effectLst/>
                <a:latin typeface="+mn-lt"/>
              </a:rPr>
              <a:t> </a:t>
            </a:r>
          </a:p>
          <a:p>
            <a:r>
              <a:rPr lang="es-ES" sz="1200" i="1" kern="1200" noProof="0" dirty="0" smtClean="0">
                <a:solidFill>
                  <a:schemeClr val="tx1"/>
                </a:solidFill>
                <a:effectLst/>
                <a:latin typeface="+mn-lt"/>
              </a:rPr>
              <a:t>Uniformidad:</a:t>
            </a:r>
            <a:r>
              <a:rPr lang="es-ES" sz="1200" kern="1200" noProof="0" dirty="0" smtClean="0">
                <a:solidFill>
                  <a:schemeClr val="tx1"/>
                </a:solidFill>
                <a:effectLst/>
                <a:latin typeface="+mn-lt"/>
              </a:rPr>
              <a:t> Se utilizaron las mismas metodologías y conjuntos de datos uniformes para estimar las emisiones derivadas</a:t>
            </a:r>
            <a:r>
              <a:rPr lang="es-ES" sz="1200" kern="1200" baseline="0" noProof="0" dirty="0" smtClean="0">
                <a:solidFill>
                  <a:schemeClr val="tx1"/>
                </a:solidFill>
                <a:effectLst/>
                <a:latin typeface="+mn-lt"/>
              </a:rPr>
              <a:t> de la </a:t>
            </a:r>
            <a:r>
              <a:rPr lang="es-ES" sz="1200" kern="1200" noProof="0" dirty="0" smtClean="0">
                <a:solidFill>
                  <a:schemeClr val="tx1"/>
                </a:solidFill>
                <a:effectLst/>
                <a:latin typeface="+mn-lt"/>
              </a:rPr>
              <a:t>deforestación para la elaboración del NRF, así como también para la</a:t>
            </a:r>
            <a:r>
              <a:rPr lang="es-ES" sz="1200" kern="1200" baseline="0" noProof="0" dirty="0" smtClean="0">
                <a:solidFill>
                  <a:schemeClr val="tx1"/>
                </a:solidFill>
                <a:effectLst/>
                <a:latin typeface="+mn-lt"/>
              </a:rPr>
              <a:t> presentación de informes sobre las</a:t>
            </a:r>
            <a:r>
              <a:rPr lang="es-ES" sz="1200" kern="1200" noProof="0" dirty="0" smtClean="0">
                <a:solidFill>
                  <a:schemeClr val="tx1"/>
                </a:solidFill>
                <a:effectLst/>
                <a:latin typeface="+mn-lt"/>
              </a:rPr>
              <a:t> emisiones en el inventario nacional de GEI. De esta manera, la elaboración del NRF es congruente con la estimación de las emisiones antropogénicas de GEI relacionadas con bosques por fuentes y remociones por reducciones. Siguió la orientación metodológica de la </a:t>
            </a:r>
            <a:r>
              <a:rPr lang="es-ES" sz="1200" i="0" kern="1200" noProof="0" dirty="0" smtClean="0">
                <a:solidFill>
                  <a:schemeClr val="tx1"/>
                </a:solidFill>
                <a:effectLst/>
                <a:latin typeface="+mn-lt"/>
              </a:rPr>
              <a:t>orientación del IPCC sobre las buenas prácticas para UTCUTS </a:t>
            </a:r>
            <a:r>
              <a:rPr lang="es-ES" sz="1200" kern="1200" noProof="0" dirty="0" smtClean="0">
                <a:solidFill>
                  <a:schemeClr val="tx1"/>
                </a:solidFill>
                <a:effectLst/>
                <a:latin typeface="+mn-lt"/>
              </a:rPr>
              <a:t>(IPCC, 2003).</a:t>
            </a:r>
          </a:p>
          <a:p>
            <a:endParaRPr lang="es-ES" sz="1200" i="1" kern="1200" noProof="0" dirty="0" smtClean="0">
              <a:solidFill>
                <a:schemeClr val="tx1"/>
              </a:solidFill>
              <a:effectLst/>
              <a:latin typeface="+mn-lt"/>
              <a:ea typeface="+mn-ea"/>
              <a:cs typeface="+mn-cs"/>
            </a:endParaRPr>
          </a:p>
          <a:p>
            <a:r>
              <a:rPr lang="es-ES" sz="1200" i="1" kern="1200" noProof="0" dirty="0" smtClean="0">
                <a:solidFill>
                  <a:schemeClr val="tx1"/>
                </a:solidFill>
                <a:effectLst/>
                <a:latin typeface="+mn-lt"/>
              </a:rPr>
              <a:t>Exactitud:</a:t>
            </a:r>
            <a:r>
              <a:rPr lang="es-ES" sz="1200" kern="1200" noProof="0" dirty="0" smtClean="0">
                <a:solidFill>
                  <a:schemeClr val="tx1"/>
                </a:solidFill>
                <a:effectLst/>
                <a:latin typeface="+mn-lt"/>
              </a:rPr>
              <a:t> El uso de los datos satelitales de Landsat con una resolución espacial de hasta 30 metros permite generar mapas con gran exactitud. Asimismo, un equipo uniforme de técnicos participa en el PRODES cada año, y el control de calidad y la garantía de calidad forman parte del proceso, lo que contribuye a la calidad y exactitud de los productos. Con respecto a los factores de emisión, se utilizó un conjunto exhaustivo de datos terrestres para crear el mapa de carbono. Es bastante difícil evaluar incertidumbres relacionadas con la recopilación de datos, el diseño de muestreo, el uso de ecuaciones alométricas, la incorporación de tipos de bosques y las normas utilizadas para estimar la densidad de carbono de los tipos de bosques. En la actualidad, se está trabajando para evaluar y minimizar estas incertidumbres</a:t>
            </a:r>
            <a:r>
              <a:rPr lang="en-GB" sz="1200" kern="1200" dirty="0" smtClean="0">
                <a:solidFill>
                  <a:schemeClr val="tx1"/>
                </a:solidFill>
                <a:effectLst/>
                <a:latin typeface="+mn-lt"/>
              </a:rPr>
              <a:t>.</a:t>
            </a:r>
          </a:p>
        </p:txBody>
      </p:sp>
      <p:sp>
        <p:nvSpPr>
          <p:cNvPr id="4" name="Slide Number Placeholder 3"/>
          <p:cNvSpPr>
            <a:spLocks noGrp="1"/>
          </p:cNvSpPr>
          <p:nvPr>
            <p:ph type="sldNum" sz="quarter" idx="10"/>
          </p:nvPr>
        </p:nvSpPr>
        <p:spPr/>
        <p:txBody>
          <a:bodyPr/>
          <a:lstStyle/>
          <a:p>
            <a:fld id="{02599C58-F26E-484C-B158-D7CF572B4912}" type="slidenum">
              <a:rPr lang="en-GB" smtClean="0"/>
              <a:pPr/>
              <a:t>6</a:t>
            </a:fld>
            <a:endParaRPr lang="es-ES" dirty="0"/>
          </a:p>
        </p:txBody>
      </p:sp>
    </p:spTree>
    <p:extLst>
      <p:ext uri="{BB962C8B-B14F-4D97-AF65-F5344CB8AC3E}">
        <p14:creationId xmlns:p14="http://schemas.microsoft.com/office/powerpoint/2010/main" val="867273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smtClean="0">
                <a:solidFill>
                  <a:schemeClr val="tx1"/>
                </a:solidFill>
                <a:effectLst/>
                <a:latin typeface="+mn-lt"/>
              </a:rPr>
              <a:t>Reservas incluidas:</a:t>
            </a:r>
            <a:r>
              <a:rPr lang="en-GB" sz="1200" kern="1200" dirty="0" smtClean="0">
                <a:solidFill>
                  <a:schemeClr val="tx1"/>
                </a:solidFill>
                <a:effectLst/>
                <a:latin typeface="+mn-lt"/>
              </a:rPr>
              <a:t> </a:t>
            </a:r>
            <a:r>
              <a:rPr lang="en-GB" sz="1200" kern="1200" dirty="0" err="1" smtClean="0">
                <a:solidFill>
                  <a:schemeClr val="tx1"/>
                </a:solidFill>
                <a:effectLst/>
                <a:latin typeface="+mn-lt"/>
              </a:rPr>
              <a:t>Biomasa</a:t>
            </a:r>
            <a:r>
              <a:rPr lang="en-GB" sz="1200" kern="1200" dirty="0" smtClean="0">
                <a:solidFill>
                  <a:schemeClr val="tx1"/>
                </a:solidFill>
                <a:effectLst/>
                <a:latin typeface="+mn-lt"/>
              </a:rPr>
              <a:t> aérea, biomasa subterránea y </a:t>
            </a:r>
            <a:r>
              <a:rPr lang="en-GB" sz="1200" kern="1200" dirty="0" err="1" smtClean="0">
                <a:solidFill>
                  <a:schemeClr val="tx1"/>
                </a:solidFill>
                <a:effectLst/>
                <a:latin typeface="+mn-lt"/>
              </a:rPr>
              <a:t>hojarasca</a:t>
            </a:r>
            <a:r>
              <a:rPr lang="en-GB" sz="1200" kern="1200" dirty="0" smtClean="0">
                <a:solidFill>
                  <a:schemeClr val="tx1"/>
                </a:solidFill>
                <a:effectLst/>
                <a:latin typeface="+mn-lt"/>
              </a:rPr>
              <a:t>. Se necesita más investigación para </a:t>
            </a:r>
            <a:r>
              <a:rPr lang="en-GB" sz="1200" kern="1200" dirty="0" err="1" smtClean="0">
                <a:solidFill>
                  <a:schemeClr val="tx1"/>
                </a:solidFill>
                <a:effectLst/>
                <a:latin typeface="+mn-lt"/>
              </a:rPr>
              <a:t>posibilitar</a:t>
            </a:r>
            <a:r>
              <a:rPr lang="en-GB" sz="1200" kern="1200" dirty="0" smtClean="0">
                <a:solidFill>
                  <a:schemeClr val="tx1"/>
                </a:solidFill>
                <a:effectLst/>
                <a:latin typeface="+mn-lt"/>
              </a:rPr>
              <a:t> el </a:t>
            </a:r>
            <a:r>
              <a:rPr lang="en-GB" sz="1200" kern="1200" dirty="0" err="1" smtClean="0">
                <a:solidFill>
                  <a:schemeClr val="tx1"/>
                </a:solidFill>
                <a:effectLst/>
                <a:latin typeface="+mn-lt"/>
              </a:rPr>
              <a:t>suministro</a:t>
            </a:r>
            <a:r>
              <a:rPr lang="en-GB" sz="1200" kern="1200" dirty="0" smtClean="0">
                <a:solidFill>
                  <a:schemeClr val="tx1"/>
                </a:solidFill>
                <a:effectLst/>
                <a:latin typeface="+mn-lt"/>
              </a:rPr>
              <a:t> de datos exactos sobre el carbono orgánico del suelo. Ya se han llevado a cabo varios estudios. Sin embargo, esto es difícil de evaluar debido a los diversos tipos de suelos y situaciones diferentes en Amazonia. Asimismo, puede llevar muchos años antes de que se emita todo el CO</a:t>
            </a:r>
            <a:r>
              <a:rPr lang="en-GB" sz="1200" kern="1200" baseline="-25000" dirty="0" smtClean="0">
                <a:solidFill>
                  <a:schemeClr val="tx1"/>
                </a:solidFill>
                <a:effectLst/>
                <a:latin typeface="+mn-lt"/>
              </a:rPr>
              <a:t>2</a:t>
            </a:r>
            <a:r>
              <a:rPr lang="en-GB" sz="1200" kern="1200" dirty="0" smtClean="0">
                <a:solidFill>
                  <a:schemeClr val="tx1"/>
                </a:solidFill>
                <a:effectLst/>
                <a:latin typeface="+mn-lt"/>
              </a:rPr>
              <a:t> del suelo después de la deforestación.</a:t>
            </a:r>
          </a:p>
          <a:p>
            <a:r>
              <a:rPr lang="en-GB" sz="1200" kern="1200" dirty="0" smtClean="0">
                <a:solidFill>
                  <a:schemeClr val="tx1"/>
                </a:solidFill>
                <a:effectLst/>
                <a:latin typeface="+mn-lt"/>
              </a:rPr>
              <a:t> </a:t>
            </a:r>
          </a:p>
          <a:p>
            <a:r>
              <a:rPr lang="en-GB" sz="1200" i="1" kern="1200" dirty="0" smtClean="0">
                <a:solidFill>
                  <a:schemeClr val="tx1"/>
                </a:solidFill>
                <a:effectLst/>
                <a:latin typeface="+mn-lt"/>
              </a:rPr>
              <a:t>Gases incluidos:</a:t>
            </a:r>
            <a:r>
              <a:rPr lang="en-GB" sz="1200" kern="1200" dirty="0" smtClean="0">
                <a:solidFill>
                  <a:schemeClr val="tx1"/>
                </a:solidFill>
                <a:effectLst/>
                <a:latin typeface="+mn-lt"/>
              </a:rPr>
              <a:t> </a:t>
            </a:r>
            <a:r>
              <a:rPr lang="en-GB" sz="1200" kern="1200" dirty="0" err="1" smtClean="0">
                <a:solidFill>
                  <a:schemeClr val="tx1"/>
                </a:solidFill>
                <a:effectLst/>
                <a:latin typeface="+mn-lt"/>
              </a:rPr>
              <a:t>Emisiones</a:t>
            </a:r>
            <a:r>
              <a:rPr lang="en-GB" sz="1200" kern="1200" dirty="0" smtClean="0">
                <a:solidFill>
                  <a:schemeClr val="tx1"/>
                </a:solidFill>
                <a:effectLst/>
                <a:latin typeface="+mn-lt"/>
              </a:rPr>
              <a:t> de CO</a:t>
            </a:r>
            <a:r>
              <a:rPr lang="en-GB" sz="1200" kern="1200" baseline="-25000" dirty="0" smtClean="0">
                <a:solidFill>
                  <a:schemeClr val="tx1"/>
                </a:solidFill>
                <a:effectLst/>
                <a:latin typeface="+mn-lt"/>
              </a:rPr>
              <a:t>2</a:t>
            </a:r>
            <a:r>
              <a:rPr lang="en-GB" sz="1200" kern="1200" dirty="0" smtClean="0">
                <a:solidFill>
                  <a:schemeClr val="tx1"/>
                </a:solidFill>
                <a:effectLst/>
                <a:latin typeface="+mn-lt"/>
              </a:rPr>
              <a:t>. No se incluyen en el NRF las emisiones que no son de CO</a:t>
            </a:r>
            <a:r>
              <a:rPr lang="en-GB" sz="1200" kern="1200" baseline="-25000" dirty="0" smtClean="0">
                <a:solidFill>
                  <a:schemeClr val="tx1"/>
                </a:solidFill>
                <a:effectLst/>
                <a:latin typeface="+mn-lt"/>
              </a:rPr>
              <a:t>2</a:t>
            </a:r>
            <a:r>
              <a:rPr lang="en-GB" sz="1200" kern="1200" dirty="0" smtClean="0">
                <a:solidFill>
                  <a:schemeClr val="tx1"/>
                </a:solidFill>
                <a:effectLst/>
                <a:latin typeface="+mn-lt"/>
              </a:rPr>
              <a:t> asociadas con el fuego. </a:t>
            </a:r>
          </a:p>
          <a:p>
            <a:endParaRPr lang="es-E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effectLst/>
                <a:latin typeface="+mn-lt"/>
              </a:rPr>
              <a:t>Actividades incluidas:</a:t>
            </a:r>
            <a:r>
              <a:rPr lang="en-GB" sz="1200" kern="1200" dirty="0" smtClean="0">
                <a:solidFill>
                  <a:schemeClr val="tx1"/>
                </a:solidFill>
                <a:effectLst/>
                <a:latin typeface="+mn-lt"/>
              </a:rPr>
              <a:t> </a:t>
            </a:r>
            <a:r>
              <a:rPr lang="en-GB" sz="1200" kern="1200" dirty="0" err="1" smtClean="0">
                <a:solidFill>
                  <a:schemeClr val="tx1"/>
                </a:solidFill>
                <a:effectLst/>
                <a:latin typeface="+mn-lt"/>
              </a:rPr>
              <a:t>Deforestación</a:t>
            </a:r>
            <a:r>
              <a:rPr lang="en-GB" sz="1200" kern="1200" dirty="0" smtClean="0">
                <a:solidFill>
                  <a:schemeClr val="tx1"/>
                </a:solidFill>
                <a:effectLst/>
                <a:latin typeface="+mn-lt"/>
              </a:rPr>
              <a:t>. El NRF para la degradación está en construcción y </a:t>
            </a:r>
            <a:r>
              <a:rPr lang="en-GB" sz="1200" kern="1200" dirty="0" err="1" smtClean="0">
                <a:solidFill>
                  <a:schemeClr val="tx1"/>
                </a:solidFill>
                <a:effectLst/>
                <a:latin typeface="+mn-lt"/>
              </a:rPr>
              <a:t>podrá</a:t>
            </a:r>
            <a:r>
              <a:rPr lang="en-GB" sz="1200" kern="1200" dirty="0" smtClean="0">
                <a:solidFill>
                  <a:schemeClr val="tx1"/>
                </a:solidFill>
                <a:effectLst/>
                <a:latin typeface="+mn-lt"/>
              </a:rPr>
              <a:t> </a:t>
            </a:r>
            <a:r>
              <a:rPr lang="en-GB" sz="1200" kern="1200" dirty="0" err="1" smtClean="0">
                <a:solidFill>
                  <a:schemeClr val="tx1"/>
                </a:solidFill>
                <a:effectLst/>
                <a:latin typeface="+mn-lt"/>
              </a:rPr>
              <a:t>presentarse</a:t>
            </a:r>
            <a:r>
              <a:rPr lang="en-GB" sz="1200" kern="1200" dirty="0" smtClean="0">
                <a:solidFill>
                  <a:schemeClr val="tx1"/>
                </a:solidFill>
                <a:effectLst/>
                <a:latin typeface="+mn-lt"/>
              </a:rPr>
              <a:t> en el futuro.</a:t>
            </a:r>
          </a:p>
          <a:p>
            <a:endParaRPr lang="es-ES" sz="1200" kern="1200" dirty="0" smtClean="0">
              <a:solidFill>
                <a:schemeClr val="tx1"/>
              </a:solidFill>
              <a:effectLst/>
              <a:latin typeface="+mn-lt"/>
              <a:ea typeface="+mn-ea"/>
              <a:cs typeface="+mn-cs"/>
            </a:endParaRPr>
          </a:p>
          <a:p>
            <a:endParaRPr lang="es-ES"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7</a:t>
            </a:fld>
            <a:endParaRPr lang="es-ES" dirty="0"/>
          </a:p>
        </p:txBody>
      </p:sp>
    </p:spTree>
    <p:extLst>
      <p:ext uri="{BB962C8B-B14F-4D97-AF65-F5344CB8AC3E}">
        <p14:creationId xmlns:p14="http://schemas.microsoft.com/office/powerpoint/2010/main" val="3712928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panose="020F0502020204030204" pitchFamily="34" charset="0"/>
              <a:buChar char="−"/>
            </a:pPr>
            <a:r>
              <a:rPr lang="es-ES" sz="1200" kern="1200" noProof="0" dirty="0" smtClean="0">
                <a:solidFill>
                  <a:schemeClr val="tx1"/>
                </a:solidFill>
                <a:effectLst/>
                <a:latin typeface="+mn-lt"/>
              </a:rPr>
              <a:t>Brasil utiliza la definición de bosque de la </a:t>
            </a:r>
            <a:r>
              <a:rPr lang="es-ES" noProof="0" dirty="0" smtClean="0"/>
              <a:t>Organización de las Naciones Unidas para la Alimentación y la Agricultura</a:t>
            </a:r>
            <a:r>
              <a:rPr lang="es-ES" sz="1200" kern="1200" noProof="0" dirty="0" smtClean="0">
                <a:solidFill>
                  <a:schemeClr val="tx1"/>
                </a:solidFill>
                <a:effectLst/>
                <a:latin typeface="+mn-lt"/>
              </a:rPr>
              <a:t>, es decir: tierras &gt; 0,5 hectáreas; árboles &gt; 5 metros (o con capacidad de alcanzar esta altura), y dosel arbóreo &gt; 10</a:t>
            </a:r>
            <a:r>
              <a:rPr lang="fr-FR" sz="1200" kern="1200" dirty="0" smtClean="0">
                <a:solidFill>
                  <a:schemeClr val="tx1"/>
                </a:solidFill>
                <a:effectLst/>
                <a:latin typeface="+mn-lt"/>
                <a:ea typeface="+mn-ea"/>
                <a:cs typeface="+mn-cs"/>
              </a:rPr>
              <a:t> </a:t>
            </a:r>
            <a:r>
              <a:rPr lang="es-ES" sz="1200" kern="1200" noProof="0" dirty="0" smtClean="0">
                <a:solidFill>
                  <a:schemeClr val="tx1"/>
                </a:solidFill>
                <a:effectLst/>
                <a:latin typeface="+mn-lt"/>
              </a:rPr>
              <a:t>%. No se incluyen las tierras para usos agrícolas o usos urbanos.</a:t>
            </a:r>
          </a:p>
          <a:p>
            <a:pPr marL="0" indent="0">
              <a:buFont typeface="Calibri" panose="020F0502020204030204" pitchFamily="34" charset="0"/>
              <a:buNone/>
            </a:pPr>
            <a:endParaRPr lang="es-ES" sz="1200" kern="1200" noProof="0" dirty="0" smtClean="0">
              <a:solidFill>
                <a:schemeClr val="tx1"/>
              </a:solidFill>
              <a:effectLst/>
              <a:latin typeface="+mn-lt"/>
              <a:ea typeface="+mn-ea"/>
              <a:cs typeface="+mn-cs"/>
            </a:endParaRPr>
          </a:p>
          <a:p>
            <a:pPr marL="171450" indent="-171450">
              <a:buFont typeface="Calibri" panose="020F0502020204030204" pitchFamily="34" charset="0"/>
              <a:buChar char="−"/>
            </a:pPr>
            <a:r>
              <a:rPr lang="es-ES" sz="1200" kern="1200" noProof="0" dirty="0" smtClean="0">
                <a:solidFill>
                  <a:schemeClr val="tx1"/>
                </a:solidFill>
                <a:effectLst/>
                <a:latin typeface="+mn-lt"/>
              </a:rPr>
              <a:t>Sin embargo, para mapear la deforestación no se utilizaron umbrales. La deforestación se basó en patrones de tala indiscriminada que equivalen a un dosel arbóreo del </a:t>
            </a:r>
            <a:r>
              <a:rPr lang="es-ES" sz="1200" kern="1200" noProof="0" dirty="0" smtClean="0">
                <a:solidFill>
                  <a:schemeClr val="tx1"/>
                </a:solidFill>
                <a:effectLst/>
                <a:latin typeface="+mn-lt"/>
              </a:rPr>
              <a:t>0</a:t>
            </a:r>
            <a:r>
              <a:rPr lang="fr-FR" sz="1200" kern="1200" dirty="0" smtClean="0">
                <a:solidFill>
                  <a:schemeClr val="tx1"/>
                </a:solidFill>
                <a:effectLst/>
                <a:latin typeface="+mn-lt"/>
                <a:ea typeface="+mn-ea"/>
                <a:cs typeface="+mn-cs"/>
              </a:rPr>
              <a:t> </a:t>
            </a:r>
            <a:r>
              <a:rPr lang="es-ES" sz="1200" kern="1200" noProof="0" dirty="0" smtClean="0">
                <a:solidFill>
                  <a:schemeClr val="tx1"/>
                </a:solidFill>
                <a:effectLst/>
                <a:latin typeface="+mn-lt"/>
              </a:rPr>
              <a:t>%. </a:t>
            </a:r>
            <a:r>
              <a:rPr lang="es-ES" sz="1200" kern="1200" noProof="0" dirty="0" smtClean="0">
                <a:solidFill>
                  <a:schemeClr val="tx1"/>
                </a:solidFill>
                <a:effectLst/>
                <a:latin typeface="+mn-lt"/>
              </a:rPr>
              <a:t>Esto implica que se registró un cambio de bosque a suelo desnudo. Por lo tanto, no incluye en verdad una definición de bosque. Utilizan 6,25 ha (250 x 250 m) como unidad mínima de mapeo e informan solo las áreas de pérdida total del</a:t>
            </a:r>
            <a:r>
              <a:rPr lang="es-ES" sz="1200" kern="1200" baseline="0" noProof="0" dirty="0" smtClean="0">
                <a:solidFill>
                  <a:schemeClr val="tx1"/>
                </a:solidFill>
                <a:effectLst/>
                <a:latin typeface="+mn-lt"/>
              </a:rPr>
              <a:t> dosel arbóreo </a:t>
            </a:r>
            <a:r>
              <a:rPr lang="es-ES" sz="1200" kern="1200" noProof="0" dirty="0" smtClean="0">
                <a:solidFill>
                  <a:schemeClr val="tx1"/>
                </a:solidFill>
                <a:effectLst/>
                <a:latin typeface="+mn-lt"/>
              </a:rPr>
              <a:t>en dichas unidades. No se informan las pérdidas parciales. Otros tipos de pérdida, donde los umbrales del</a:t>
            </a:r>
            <a:r>
              <a:rPr lang="es-ES" sz="1200" kern="1200" baseline="0" noProof="0" dirty="0" smtClean="0">
                <a:solidFill>
                  <a:schemeClr val="tx1"/>
                </a:solidFill>
                <a:effectLst/>
                <a:latin typeface="+mn-lt"/>
              </a:rPr>
              <a:t> dosel arbóreo se mantuvieron por encima del </a:t>
            </a:r>
            <a:r>
              <a:rPr lang="es-ES" sz="1200" kern="1200" noProof="0" dirty="0" smtClean="0">
                <a:solidFill>
                  <a:schemeClr val="tx1"/>
                </a:solidFill>
                <a:effectLst/>
                <a:latin typeface="+mn-lt"/>
              </a:rPr>
              <a:t>0</a:t>
            </a:r>
            <a:r>
              <a:rPr lang="fr-FR" sz="1200" kern="1200" dirty="0" smtClean="0">
                <a:solidFill>
                  <a:schemeClr val="tx1"/>
                </a:solidFill>
                <a:effectLst/>
                <a:latin typeface="+mn-lt"/>
                <a:ea typeface="+mn-ea"/>
                <a:cs typeface="+mn-cs"/>
              </a:rPr>
              <a:t> </a:t>
            </a:r>
            <a:r>
              <a:rPr lang="es-ES" sz="1200" kern="1200" noProof="0" dirty="0" smtClean="0">
                <a:solidFill>
                  <a:schemeClr val="tx1"/>
                </a:solidFill>
                <a:effectLst/>
                <a:latin typeface="+mn-lt"/>
              </a:rPr>
              <a:t>%, fueron considerados degradación de los bosques.</a:t>
            </a:r>
          </a:p>
          <a:p>
            <a:pPr marL="171450" indent="-171450">
              <a:buFont typeface="Calibri" panose="020F0502020204030204" pitchFamily="34" charset="0"/>
              <a:buChar char="−"/>
            </a:pPr>
            <a:endParaRPr lang="es-ES" sz="1200" kern="1200" noProof="0" dirty="0" smtClean="0">
              <a:solidFill>
                <a:schemeClr val="tx1"/>
              </a:solidFill>
              <a:effectLst/>
              <a:latin typeface="+mn-lt"/>
              <a:ea typeface="+mn-ea"/>
              <a:cs typeface="+mn-cs"/>
            </a:endParaRPr>
          </a:p>
          <a:p>
            <a:pPr marL="171450" indent="-171450">
              <a:buFont typeface="Calibri" panose="020F0502020204030204" pitchFamily="34" charset="0"/>
              <a:buChar char="−"/>
            </a:pPr>
            <a:r>
              <a:rPr lang="es-ES" sz="1200" kern="1200" noProof="0" dirty="0" smtClean="0">
                <a:solidFill>
                  <a:schemeClr val="tx1"/>
                </a:solidFill>
                <a:effectLst/>
                <a:latin typeface="+mn-lt"/>
              </a:rPr>
              <a:t>Para conocer más ejemplos de los niveles de Referencia forestal de REDD+, consulte ONU-REDD (2014), </a:t>
            </a:r>
            <a:r>
              <a:rPr lang="es-ES" sz="1200" i="1" kern="1200" noProof="0" dirty="0" err="1" smtClean="0">
                <a:solidFill>
                  <a:schemeClr val="tx1"/>
                </a:solidFill>
                <a:effectLst/>
                <a:latin typeface="+mn-lt"/>
              </a:rPr>
              <a:t>Emerging</a:t>
            </a:r>
            <a:r>
              <a:rPr lang="es-ES" sz="1200" i="1" kern="1200" noProof="0" dirty="0" smtClean="0">
                <a:solidFill>
                  <a:schemeClr val="tx1"/>
                </a:solidFill>
                <a:effectLst/>
                <a:latin typeface="+mn-lt"/>
              </a:rPr>
              <a:t> </a:t>
            </a:r>
            <a:r>
              <a:rPr lang="es-ES" sz="1200" i="1" kern="1200" noProof="0" dirty="0" err="1" smtClean="0">
                <a:solidFill>
                  <a:schemeClr val="tx1"/>
                </a:solidFill>
                <a:effectLst/>
                <a:latin typeface="+mn-lt"/>
              </a:rPr>
              <a:t>Approaches</a:t>
            </a:r>
            <a:r>
              <a:rPr lang="es-ES" sz="1200" i="1" kern="1200" noProof="0" dirty="0" smtClean="0">
                <a:solidFill>
                  <a:schemeClr val="tx1"/>
                </a:solidFill>
                <a:effectLst/>
                <a:latin typeface="+mn-lt"/>
              </a:rPr>
              <a:t> to </a:t>
            </a:r>
            <a:r>
              <a:rPr lang="es-ES" sz="1200" i="1" kern="1200" noProof="0" dirty="0" err="1" smtClean="0">
                <a:solidFill>
                  <a:schemeClr val="tx1"/>
                </a:solidFill>
                <a:effectLst/>
                <a:latin typeface="+mn-lt"/>
              </a:rPr>
              <a:t>Forest</a:t>
            </a:r>
            <a:r>
              <a:rPr lang="es-ES" sz="1200" i="1" kern="1200" noProof="0" dirty="0" smtClean="0">
                <a:solidFill>
                  <a:schemeClr val="tx1"/>
                </a:solidFill>
                <a:effectLst/>
                <a:latin typeface="+mn-lt"/>
              </a:rPr>
              <a:t> Reference </a:t>
            </a:r>
            <a:r>
              <a:rPr lang="es-ES" sz="1200" i="1" kern="1200" noProof="0" dirty="0" err="1" smtClean="0">
                <a:solidFill>
                  <a:schemeClr val="tx1"/>
                </a:solidFill>
                <a:effectLst/>
                <a:latin typeface="+mn-lt"/>
              </a:rPr>
              <a:t>Emission</a:t>
            </a:r>
            <a:r>
              <a:rPr lang="es-ES" sz="1200" i="1" kern="1200" noProof="0" dirty="0" smtClean="0">
                <a:solidFill>
                  <a:schemeClr val="tx1"/>
                </a:solidFill>
                <a:effectLst/>
                <a:latin typeface="+mn-lt"/>
              </a:rPr>
              <a:t> </a:t>
            </a:r>
            <a:r>
              <a:rPr lang="es-ES" sz="1200" i="1" kern="1200" noProof="0" dirty="0" err="1" smtClean="0">
                <a:solidFill>
                  <a:schemeClr val="tx1"/>
                </a:solidFill>
                <a:effectLst/>
                <a:latin typeface="+mn-lt"/>
              </a:rPr>
              <a:t>Levels</a:t>
            </a:r>
            <a:r>
              <a:rPr lang="es-ES" sz="1200" i="1" kern="1200" noProof="0" dirty="0" smtClean="0">
                <a:solidFill>
                  <a:schemeClr val="tx1"/>
                </a:solidFill>
                <a:effectLst/>
                <a:latin typeface="+mn-lt"/>
              </a:rPr>
              <a:t> and/</a:t>
            </a:r>
            <a:r>
              <a:rPr lang="es-ES" sz="1200" i="1" kern="1200" noProof="0" dirty="0" err="1" smtClean="0">
                <a:solidFill>
                  <a:schemeClr val="tx1"/>
                </a:solidFill>
                <a:effectLst/>
                <a:latin typeface="+mn-lt"/>
              </a:rPr>
              <a:t>or</a:t>
            </a:r>
            <a:r>
              <a:rPr lang="es-ES" sz="1200" i="1" kern="1200" noProof="0" dirty="0" smtClean="0">
                <a:solidFill>
                  <a:schemeClr val="tx1"/>
                </a:solidFill>
                <a:effectLst/>
                <a:latin typeface="+mn-lt"/>
              </a:rPr>
              <a:t> </a:t>
            </a:r>
            <a:r>
              <a:rPr lang="es-ES" sz="1200" i="1" kern="1200" noProof="0" dirty="0" err="1" smtClean="0">
                <a:solidFill>
                  <a:schemeClr val="tx1"/>
                </a:solidFill>
                <a:effectLst/>
                <a:latin typeface="+mn-lt"/>
              </a:rPr>
              <a:t>Forest</a:t>
            </a:r>
            <a:r>
              <a:rPr lang="es-ES" sz="1200" i="1" kern="1200" noProof="0" dirty="0" smtClean="0">
                <a:solidFill>
                  <a:schemeClr val="tx1"/>
                </a:solidFill>
                <a:effectLst/>
                <a:latin typeface="+mn-lt"/>
              </a:rPr>
              <a:t> Reference </a:t>
            </a:r>
            <a:r>
              <a:rPr lang="es-ES" sz="1200" i="1" kern="1200" noProof="0" dirty="0" err="1" smtClean="0">
                <a:solidFill>
                  <a:schemeClr val="tx1"/>
                </a:solidFill>
                <a:effectLst/>
                <a:latin typeface="+mn-lt"/>
              </a:rPr>
              <a:t>Levels</a:t>
            </a:r>
            <a:r>
              <a:rPr lang="es-ES" sz="1200" i="1" kern="1200" noProof="0" dirty="0" smtClean="0">
                <a:solidFill>
                  <a:schemeClr val="tx1"/>
                </a:solidFill>
                <a:effectLst/>
                <a:latin typeface="+mn-lt"/>
              </a:rPr>
              <a:t> </a:t>
            </a:r>
            <a:r>
              <a:rPr lang="es-ES" sz="1200" i="1" kern="1200" noProof="0" dirty="0" err="1" smtClean="0">
                <a:solidFill>
                  <a:schemeClr val="tx1"/>
                </a:solidFill>
                <a:effectLst/>
                <a:latin typeface="+mn-lt"/>
              </a:rPr>
              <a:t>for</a:t>
            </a:r>
            <a:r>
              <a:rPr lang="es-ES" sz="1200" i="1" kern="1200" noProof="0" dirty="0" smtClean="0">
                <a:solidFill>
                  <a:schemeClr val="tx1"/>
                </a:solidFill>
                <a:effectLst/>
                <a:latin typeface="+mn-lt"/>
              </a:rPr>
              <a:t> REDD+</a:t>
            </a:r>
            <a:r>
              <a:rPr lang="es-ES" sz="1200" i="1" kern="1200" baseline="0" noProof="0" dirty="0" smtClean="0">
                <a:solidFill>
                  <a:schemeClr val="tx1"/>
                </a:solidFill>
                <a:effectLst/>
                <a:latin typeface="+mn-lt"/>
              </a:rPr>
              <a:t> </a:t>
            </a:r>
            <a:r>
              <a:rPr lang="es-ES" sz="1200" i="0" kern="1200" baseline="0" noProof="0" dirty="0" smtClean="0">
                <a:solidFill>
                  <a:schemeClr val="tx1"/>
                </a:solidFill>
                <a:effectLst/>
                <a:latin typeface="+mn-lt"/>
              </a:rPr>
              <a:t>(Nuevos enfoques en torno a los niveles de referencia de las emisiones forestales y los niveles de referencia forestal para REDD+).</a:t>
            </a:r>
            <a:endParaRPr lang="es-ES" sz="1200" i="0" kern="1200" noProof="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599C58-F26E-484C-B158-D7CF572B4912}" type="slidenum">
              <a:rPr lang="en-GB" smtClean="0"/>
              <a:pPr/>
              <a:t>8</a:t>
            </a:fld>
            <a:endParaRPr lang="es-ES" dirty="0"/>
          </a:p>
        </p:txBody>
      </p:sp>
    </p:spTree>
    <p:extLst>
      <p:ext uri="{BB962C8B-B14F-4D97-AF65-F5344CB8AC3E}">
        <p14:creationId xmlns:p14="http://schemas.microsoft.com/office/powerpoint/2010/main" val="3605699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839787"/>
          </a:xfrm>
        </p:spPr>
        <p:txBody>
          <a:body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6" name="Tijdelijke aanduiding voor afbeelding 24"/>
          <p:cNvSpPr>
            <a:spLocks noGrp="1" noChangeAspect="1"/>
          </p:cNvSpPr>
          <p:nvPr>
            <p:ph type="pic" sz="quarter" idx="19"/>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7" name="Tijdelijke aanduiding voor afbeelding 24"/>
          <p:cNvSpPr>
            <a:spLocks noGrp="1" noChangeAspect="1"/>
          </p:cNvSpPr>
          <p:nvPr>
            <p:ph type="pic" sz="quarter" idx="16"/>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4" name="Tijdelijke aanduiding voor tekst 4"/>
          <p:cNvSpPr>
            <a:spLocks noGrp="1"/>
          </p:cNvSpPr>
          <p:nvPr>
            <p:ph type="body" sz="quarter" idx="17"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Ondertitel</a:t>
            </a:r>
            <a:endParaRPr kumimoji="0" lang="en-GB" sz="1800" b="0" i="0" u="none" strike="noStrike" kern="0" cap="none" spc="0" normalizeH="0" baseline="0" noProof="0" dirty="0" smtClean="0">
              <a:ln>
                <a:noFill/>
              </a:ln>
              <a:solidFill>
                <a:srgbClr val="FFFFFF"/>
              </a:solidFill>
              <a:effectLst/>
              <a:uLnTx/>
              <a:uFillTx/>
            </a:endParaRPr>
          </a:p>
        </p:txBody>
      </p:sp>
      <p:sp>
        <p:nvSpPr>
          <p:cNvPr id="5" name="Tijdelijke aanduiding voor tekst 4"/>
          <p:cNvSpPr>
            <a:spLocks noGrp="1"/>
          </p:cNvSpPr>
          <p:nvPr>
            <p:ph type="body" sz="quarter" idx="18" hasCustomPrompt="1"/>
          </p:nvPr>
        </p:nvSpPr>
        <p:spPr bwMode="auto">
          <a:xfrm>
            <a:off x="478633"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Datum, Auteursnaam</a:t>
            </a:r>
            <a:endParaRPr kumimoji="0" lang="en-GB" sz="1800" b="0" i="0" u="none" strike="noStrike" kern="0" cap="none" spc="0" normalizeH="0" baseline="0" noProof="0" dirty="0" smtClean="0">
              <a:ln>
                <a:noFill/>
              </a:ln>
              <a:solidFill>
                <a:srgbClr val="FFFFFF"/>
              </a:solidFill>
              <a:effectLst/>
              <a:uLnTx/>
              <a:uFillTx/>
            </a:endParaRPr>
          </a:p>
        </p:txBody>
      </p:sp>
    </p:spTree>
    <p:extLst>
      <p:ext uri="{BB962C8B-B14F-4D97-AF65-F5344CB8AC3E}">
        <p14:creationId xmlns:p14="http://schemas.microsoft.com/office/powerpoint/2010/main" val="42398339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with rectangular image">
    <p:spTree>
      <p:nvGrpSpPr>
        <p:cNvPr id="1" name=""/>
        <p:cNvGrpSpPr/>
        <p:nvPr/>
      </p:nvGrpSpPr>
      <p:grpSpPr>
        <a:xfrm>
          <a:off x="0" y="0"/>
          <a:ext cx="0" cy="0"/>
          <a:chOff x="0" y="0"/>
          <a:chExt cx="0" cy="0"/>
        </a:xfrm>
      </p:grpSpPr>
      <p:sp>
        <p:nvSpPr>
          <p:cNvPr id="2" name="Titel 1"/>
          <p:cNvSpPr>
            <a:spLocks noGrp="1"/>
          </p:cNvSpPr>
          <p:nvPr>
            <p:ph type="title"/>
          </p:nvPr>
        </p:nvSpPr>
        <p:spPr>
          <a:xfrm>
            <a:off x="491638" y="230188"/>
            <a:ext cx="3276000" cy="1353086"/>
          </a:xfrm>
        </p:spPr>
        <p:txBody>
          <a:bodyPr/>
          <a:lstStyle>
            <a:lvl1pPr>
              <a:defRPr/>
            </a:lvl1p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3900006" y="226800"/>
            <a:ext cx="5040000" cy="5735850"/>
          </a:xfrm>
          <a:prstGeom prst="rect">
            <a:avLst/>
          </a:prstGeom>
          <a:solidFill>
            <a:schemeClr val="accent3"/>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4" name="Tijdelijke aanduiding voor tekst 4"/>
          <p:cNvSpPr>
            <a:spLocks noGrp="1"/>
          </p:cNvSpPr>
          <p:nvPr>
            <p:ph type="body" sz="quarter" idx="17"/>
          </p:nvPr>
        </p:nvSpPr>
        <p:spPr>
          <a:xfrm>
            <a:off x="495302" y="1840012"/>
            <a:ext cx="3276600" cy="4122638"/>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41072349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images with text box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7619" y="1933314"/>
            <a:ext cx="2639660" cy="2628000"/>
          </a:xfrm>
          <a:prstGeom prst="rect">
            <a:avLst/>
          </a:prstGeom>
          <a:solidFill>
            <a:schemeClr val="accent3"/>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4" name="Tijdelijke aanduiding voor afbeelding 24"/>
          <p:cNvSpPr>
            <a:spLocks noGrp="1" noChangeAspect="1"/>
          </p:cNvSpPr>
          <p:nvPr>
            <p:ph type="pic" sz="quarter" idx="17"/>
          </p:nvPr>
        </p:nvSpPr>
        <p:spPr>
          <a:xfrm>
            <a:off x="3418212" y="1933314"/>
            <a:ext cx="2639660" cy="2628000"/>
          </a:xfrm>
          <a:prstGeom prst="rect">
            <a:avLst/>
          </a:prstGeom>
          <a:solidFill>
            <a:schemeClr val="accent3"/>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5" name="Tijdelijke aanduiding voor afbeelding 24"/>
          <p:cNvSpPr>
            <a:spLocks noGrp="1" noChangeAspect="1"/>
          </p:cNvSpPr>
          <p:nvPr>
            <p:ph type="pic" sz="quarter" idx="18"/>
          </p:nvPr>
        </p:nvSpPr>
        <p:spPr>
          <a:xfrm>
            <a:off x="6298805" y="1933314"/>
            <a:ext cx="2639660" cy="2628000"/>
          </a:xfrm>
          <a:prstGeom prst="rect">
            <a:avLst/>
          </a:prstGeom>
          <a:solidFill>
            <a:schemeClr val="accent3"/>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7" name="Tijdelijke aanduiding voor tekst 6"/>
          <p:cNvSpPr>
            <a:spLocks noGrp="1"/>
          </p:cNvSpPr>
          <p:nvPr>
            <p:ph type="body" sz="quarter" idx="19"/>
          </p:nvPr>
        </p:nvSpPr>
        <p:spPr>
          <a:xfrm>
            <a:off x="490538"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8" name="Tijdelijke aanduiding voor tekst 6"/>
          <p:cNvSpPr>
            <a:spLocks noGrp="1"/>
          </p:cNvSpPr>
          <p:nvPr>
            <p:ph type="body" sz="quarter" idx="20"/>
          </p:nvPr>
        </p:nvSpPr>
        <p:spPr>
          <a:xfrm>
            <a:off x="3366170"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9" name="Tijdelijke aanduiding voor tekst 6"/>
          <p:cNvSpPr>
            <a:spLocks noGrp="1"/>
          </p:cNvSpPr>
          <p:nvPr>
            <p:ph type="body" sz="quarter" idx="21"/>
          </p:nvPr>
        </p:nvSpPr>
        <p:spPr>
          <a:xfrm>
            <a:off x="6241802"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0" name="Tijdelijke aanduiding voor tekst 6"/>
          <p:cNvSpPr>
            <a:spLocks noGrp="1"/>
          </p:cNvSpPr>
          <p:nvPr>
            <p:ph type="body" sz="quarter" idx="22"/>
          </p:nvPr>
        </p:nvSpPr>
        <p:spPr>
          <a:xfrm>
            <a:off x="490538"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1" name="Tijdelijke aanduiding voor tekst 6"/>
          <p:cNvSpPr>
            <a:spLocks noGrp="1"/>
          </p:cNvSpPr>
          <p:nvPr>
            <p:ph type="body" sz="quarter" idx="23"/>
          </p:nvPr>
        </p:nvSpPr>
        <p:spPr>
          <a:xfrm>
            <a:off x="3365675"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2" name="Tijdelijke aanduiding voor tekst 6"/>
          <p:cNvSpPr>
            <a:spLocks noGrp="1"/>
          </p:cNvSpPr>
          <p:nvPr>
            <p:ph type="body" sz="quarter" idx="24"/>
          </p:nvPr>
        </p:nvSpPr>
        <p:spPr>
          <a:xfrm>
            <a:off x="6241802"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Tree>
    <p:extLst>
      <p:ext uri="{BB962C8B-B14F-4D97-AF65-F5344CB8AC3E}">
        <p14:creationId xmlns:p14="http://schemas.microsoft.com/office/powerpoint/2010/main" val="27910310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 with 2 square imag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6399" y="1929600"/>
            <a:ext cx="4104000" cy="4027383"/>
          </a:xfrm>
          <a:prstGeom prst="rect">
            <a:avLst/>
          </a:prstGeom>
          <a:solidFill>
            <a:schemeClr val="accent3"/>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Tree>
    <p:extLst>
      <p:ext uri="{BB962C8B-B14F-4D97-AF65-F5344CB8AC3E}">
        <p14:creationId xmlns:p14="http://schemas.microsoft.com/office/powerpoint/2010/main" val="24326276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large image">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536400" y="1402557"/>
            <a:ext cx="8402400" cy="4552950"/>
          </a:xfrm>
          <a:prstGeom prst="rect">
            <a:avLst/>
          </a:prstGeom>
          <a:solidFill>
            <a:schemeClr val="accent3"/>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Tree>
    <p:extLst>
      <p:ext uri="{BB962C8B-B14F-4D97-AF65-F5344CB8AC3E}">
        <p14:creationId xmlns:p14="http://schemas.microsoft.com/office/powerpoint/2010/main" val="21780158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rectangular images">
    <p:spTree>
      <p:nvGrpSpPr>
        <p:cNvPr id="1" name=""/>
        <p:cNvGrpSpPr/>
        <p:nvPr/>
      </p:nvGrpSpPr>
      <p:grpSpPr>
        <a:xfrm>
          <a:off x="0" y="0"/>
          <a:ext cx="0" cy="0"/>
          <a:chOff x="0" y="0"/>
          <a:chExt cx="0" cy="0"/>
        </a:xfrm>
      </p:grpSpPr>
      <p:sp>
        <p:nvSpPr>
          <p:cNvPr id="3" name="Tijdelijke aanduiding voor afbeelding 24"/>
          <p:cNvSpPr>
            <a:spLocks noGrp="1"/>
          </p:cNvSpPr>
          <p:nvPr>
            <p:ph type="pic" sz="quarter" idx="16"/>
          </p:nvPr>
        </p:nvSpPr>
        <p:spPr>
          <a:xfrm>
            <a:off x="536400" y="233362"/>
            <a:ext cx="4011352" cy="5720400"/>
          </a:xfrm>
          <a:prstGeom prst="rect">
            <a:avLst/>
          </a:prstGeom>
          <a:solidFill>
            <a:schemeClr val="accent3"/>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4" name="Tijdelijke aanduiding voor afbeelding 24"/>
          <p:cNvSpPr>
            <a:spLocks noGrp="1"/>
          </p:cNvSpPr>
          <p:nvPr>
            <p:ph type="pic" sz="quarter" idx="17"/>
          </p:nvPr>
        </p:nvSpPr>
        <p:spPr>
          <a:xfrm>
            <a:off x="4827265" y="233362"/>
            <a:ext cx="4104000" cy="5719559"/>
          </a:xfrm>
          <a:prstGeom prst="rect">
            <a:avLst/>
          </a:prstGeom>
          <a:solidFill>
            <a:schemeClr val="accent3"/>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Tree>
    <p:extLst>
      <p:ext uri="{BB962C8B-B14F-4D97-AF65-F5344CB8AC3E}">
        <p14:creationId xmlns:p14="http://schemas.microsoft.com/office/powerpoint/2010/main" val="270447091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bwMode="gray">
          <a:xfrm>
            <a:off x="0" y="0"/>
            <a:ext cx="9143999" cy="6858000"/>
          </a:xfrm>
          <a:prstGeom prst="rect">
            <a:avLst/>
          </a:prstGeom>
          <a:solidFill>
            <a:schemeClr val="accent3"/>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4" name="Titel 1"/>
          <p:cNvSpPr>
            <a:spLocks noGrp="1"/>
          </p:cNvSpPr>
          <p:nvPr>
            <p:ph type="title"/>
          </p:nvPr>
        </p:nvSpPr>
        <p:spPr bwMode="white">
          <a:xfrm>
            <a:off x="491642" y="230188"/>
            <a:ext cx="8442796" cy="840125"/>
          </a:xfrm>
          <a:noFill/>
          <a:ln>
            <a:gradFill>
              <a:gsLst>
                <a:gs pos="0">
                  <a:schemeClr val="bg1"/>
                </a:gs>
                <a:gs pos="1000">
                  <a:schemeClr val="bg1">
                    <a:alpha val="0"/>
                  </a:schemeClr>
                </a:gs>
                <a:gs pos="99000">
                  <a:srgbClr val="FFFFFF">
                    <a:alpha val="0"/>
                  </a:srgbClr>
                </a:gs>
                <a:gs pos="100000">
                  <a:schemeClr val="bg1"/>
                </a:gs>
              </a:gsLst>
              <a:lin ang="5400000" scaled="0"/>
            </a:gradFill>
          </a:ln>
        </p:spPr>
        <p:txBody>
          <a:bodyPr/>
          <a:lstStyle>
            <a:lvl1pPr>
              <a:defRPr>
                <a:solidFill>
                  <a:schemeClr val="bg1"/>
                </a:solidFill>
              </a:defRPr>
            </a:lvl1pPr>
          </a:lstStyle>
          <a:p>
            <a:r>
              <a:rPr lang="en-GB" smtClean="0"/>
              <a:t>Klik om de stijl te bewerken</a:t>
            </a:r>
            <a:endParaRPr lang="en-GB" dirty="0"/>
          </a:p>
        </p:txBody>
      </p:sp>
    </p:spTree>
    <p:extLst>
      <p:ext uri="{BB962C8B-B14F-4D97-AF65-F5344CB8AC3E}">
        <p14:creationId xmlns:p14="http://schemas.microsoft.com/office/powerpoint/2010/main" val="92662833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58299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dirty="0"/>
          </a:p>
        </p:txBody>
      </p:sp>
      <p:sp>
        <p:nvSpPr>
          <p:cNvPr id="3" name="Tijdelijke aanduiding voor grafiek 5"/>
          <p:cNvSpPr>
            <a:spLocks noGrp="1"/>
          </p:cNvSpPr>
          <p:nvPr>
            <p:ph type="chart" sz="quarter" idx="17"/>
          </p:nvPr>
        </p:nvSpPr>
        <p:spPr>
          <a:xfrm>
            <a:off x="437321" y="1752600"/>
            <a:ext cx="8601903" cy="4314825"/>
          </a:xfrm>
          <a:noFill/>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416137738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7"/>
            <a:ext cx="8442796" cy="838800"/>
          </a:xfrm>
        </p:spPr>
        <p:txBody>
          <a:bodyPr/>
          <a:lstStyle>
            <a:lvl1pPr>
              <a:defRPr/>
            </a:lvl1pPr>
          </a:lstStyle>
          <a:p>
            <a:r>
              <a:rPr lang="en-GB" smtClean="0"/>
              <a:t>Klik om de stijl te bewerken</a:t>
            </a:r>
            <a:endParaRPr lang="en-GB" dirty="0"/>
          </a:p>
        </p:txBody>
      </p:sp>
      <p:sp>
        <p:nvSpPr>
          <p:cNvPr id="5" name="Tijdelijke aanduiding voor tabel 4"/>
          <p:cNvSpPr>
            <a:spLocks noGrp="1"/>
          </p:cNvSpPr>
          <p:nvPr>
            <p:ph type="tbl" sz="quarter" idx="10"/>
          </p:nvPr>
        </p:nvSpPr>
        <p:spPr>
          <a:xfrm>
            <a:off x="538163" y="1933575"/>
            <a:ext cx="8398089" cy="4028400"/>
          </a:xfrm>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13693371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with circle imag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8" name="Tijdelijke aanduiding voor tekst 4"/>
          <p:cNvSpPr>
            <a:spLocks noGrp="1"/>
          </p:cNvSpPr>
          <p:nvPr>
            <p:ph type="body" sz="quarter" idx="17"/>
          </p:nvPr>
        </p:nvSpPr>
        <p:spPr>
          <a:xfrm>
            <a:off x="495301" y="1835250"/>
            <a:ext cx="3276600" cy="41274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32034507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p:spPr>
        <p:txBody>
          <a:bodyPr/>
          <a:lstStyle/>
          <a:p>
            <a:r>
              <a:rPr lang="en-GB" smtClean="0"/>
              <a:t>Klik om de stijl te bewerken</a:t>
            </a:r>
            <a:endParaRPr lang="en-GB" dirty="0"/>
          </a:p>
        </p:txBody>
      </p:sp>
      <p:sp>
        <p:nvSpPr>
          <p:cNvPr id="3" name="Tijdelijke aanduiding voor tekst 6"/>
          <p:cNvSpPr>
            <a:spLocks noGrp="1"/>
          </p:cNvSpPr>
          <p:nvPr>
            <p:ph type="body" sz="quarter" idx="10"/>
          </p:nvPr>
        </p:nvSpPr>
        <p:spPr>
          <a:xfrm>
            <a:off x="421200" y="1520042"/>
            <a:ext cx="8521188" cy="4404807"/>
          </a:xfrm>
        </p:spPr>
        <p:txBody>
          <a:bodyPr/>
          <a:lstStyle>
            <a:lvl2pPr>
              <a:buClr>
                <a:schemeClr val="bg2"/>
              </a:buClr>
              <a:defRPr/>
            </a:lvl2p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a:p>
        </p:txBody>
      </p:sp>
    </p:spTree>
    <p:extLst>
      <p:ext uri="{BB962C8B-B14F-4D97-AF65-F5344CB8AC3E}">
        <p14:creationId xmlns:p14="http://schemas.microsoft.com/office/powerpoint/2010/main" val="24033010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with multiple logo's">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8" name="Tijdelijke aanduiding voor tekst 4"/>
          <p:cNvSpPr>
            <a:spLocks noGrp="1"/>
          </p:cNvSpPr>
          <p:nvPr>
            <p:ph type="body" sz="quarter" idx="17"/>
          </p:nvPr>
        </p:nvSpPr>
        <p:spPr>
          <a:xfrm>
            <a:off x="495301" y="1835250"/>
            <a:ext cx="3276600" cy="36576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
        <p:nvSpPr>
          <p:cNvPr id="1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9" name="Rechthoek 8"/>
          <p:cNvSpPr/>
          <p:nvPr userDrawn="1"/>
        </p:nvSpPr>
        <p:spPr>
          <a:xfrm>
            <a:off x="3800901" y="6127845"/>
            <a:ext cx="5141487" cy="614149"/>
          </a:xfrm>
          <a:prstGeom prst="rect">
            <a:avLst/>
          </a:prstGeom>
          <a:solidFill>
            <a:schemeClr val="bg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GB" sz="1000" dirty="0" smtClean="0">
                <a:solidFill>
                  <a:schemeClr val="accent3"/>
                </a:solidFill>
              </a:rPr>
              <a:t>Espacio para el logotipo del socio </a:t>
            </a:r>
            <a:r>
              <a:t/>
            </a:r>
            <a:br/>
            <a:r>
              <a:rPr lang="en-GB" sz="800" baseline="0" dirty="0" smtClean="0">
                <a:solidFill>
                  <a:schemeClr val="accent3"/>
                </a:solidFill>
              </a:rPr>
              <a:t>(coloque una forma en blanco detrás de la del logotipo para ocultar este texto y borde)</a:t>
            </a:r>
            <a:endParaRPr lang="es-ES" sz="800" dirty="0">
              <a:solidFill>
                <a:schemeClr val="accent3"/>
              </a:solidFill>
            </a:endParaRPr>
          </a:p>
        </p:txBody>
      </p:sp>
    </p:spTree>
    <p:extLst>
      <p:ext uri="{BB962C8B-B14F-4D97-AF65-F5344CB8AC3E}">
        <p14:creationId xmlns:p14="http://schemas.microsoft.com/office/powerpoint/2010/main" val="39112640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4" name="Tijdelijke aanduiding voor tekst 6"/>
          <p:cNvSpPr>
            <a:spLocks noGrp="1"/>
          </p:cNvSpPr>
          <p:nvPr>
            <p:ph type="body" sz="quarter" idx="11"/>
          </p:nvPr>
        </p:nvSpPr>
        <p:spPr>
          <a:xfrm>
            <a:off x="4793357"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Tree>
    <p:extLst>
      <p:ext uri="{BB962C8B-B14F-4D97-AF65-F5344CB8AC3E}">
        <p14:creationId xmlns:p14="http://schemas.microsoft.com/office/powerpoint/2010/main" val="12704931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x with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Tree>
    <p:extLst>
      <p:ext uri="{BB962C8B-B14F-4D97-AF65-F5344CB8AC3E}">
        <p14:creationId xmlns:p14="http://schemas.microsoft.com/office/powerpoint/2010/main" val="32950174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ox with graph">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6" name="Tijdelijke aanduiding voor grafiek 5"/>
          <p:cNvSpPr>
            <a:spLocks noGrp="1"/>
          </p:cNvSpPr>
          <p:nvPr>
            <p:ph type="chart" sz="quarter" idx="17"/>
          </p:nvPr>
        </p:nvSpPr>
        <p:spPr>
          <a:xfrm>
            <a:off x="4791075" y="1752600"/>
            <a:ext cx="4140000" cy="4314825"/>
          </a:xfrm>
          <a:noFill/>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8954067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with 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tabel 4"/>
          <p:cNvSpPr>
            <a:spLocks noGrp="1"/>
          </p:cNvSpPr>
          <p:nvPr>
            <p:ph type="tbl" sz="quarter" idx="11"/>
          </p:nvPr>
        </p:nvSpPr>
        <p:spPr>
          <a:xfrm>
            <a:off x="4791075" y="1933575"/>
            <a:ext cx="4140000" cy="4028400"/>
          </a:xfrm>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16283940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ganogra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8" name="Tijdelijke aanduiding voor SmartArt 7"/>
          <p:cNvSpPr>
            <a:spLocks noGrp="1"/>
          </p:cNvSpPr>
          <p:nvPr>
            <p:ph type="dgm" sz="quarter" idx="10"/>
          </p:nvPr>
        </p:nvSpPr>
        <p:spPr>
          <a:xfrm>
            <a:off x="538163" y="1828800"/>
            <a:ext cx="8404225" cy="4133850"/>
          </a:xfrm>
        </p:spPr>
        <p:txBody>
          <a:bodyPr/>
          <a:lstStyle/>
          <a:p>
            <a:endParaRPr lang="nl-NL" dirty="0"/>
          </a:p>
        </p:txBody>
      </p:sp>
    </p:spTree>
    <p:extLst>
      <p:ext uri="{BB962C8B-B14F-4D97-AF65-F5344CB8AC3E}">
        <p14:creationId xmlns:p14="http://schemas.microsoft.com/office/powerpoint/2010/main" val="4607591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dirty="0"/>
          </a:p>
        </p:txBody>
      </p:sp>
    </p:spTree>
    <p:extLst>
      <p:ext uri="{BB962C8B-B14F-4D97-AF65-F5344CB8AC3E}">
        <p14:creationId xmlns:p14="http://schemas.microsoft.com/office/powerpoint/2010/main" val="320351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with multiple logo's">
    <p:spTree>
      <p:nvGrpSpPr>
        <p:cNvPr id="1" name=""/>
        <p:cNvGrpSpPr/>
        <p:nvPr/>
      </p:nvGrpSpPr>
      <p:grpSpPr>
        <a:xfrm>
          <a:off x="0" y="0"/>
          <a:ext cx="0" cy="0"/>
          <a:chOff x="0" y="0"/>
          <a:chExt cx="0" cy="0"/>
        </a:xfrm>
      </p:grpSpPr>
      <p:sp>
        <p:nvSpPr>
          <p:cNvPr id="7"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20"/>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9" name="Tijdelijke aanduiding voor afbeelding 24"/>
          <p:cNvSpPr>
            <a:spLocks noGrp="1" noChangeAspect="1"/>
          </p:cNvSpPr>
          <p:nvPr>
            <p:ph type="pic" sz="quarter" idx="21"/>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0"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1" name="Titel 10"/>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14" name="Tijdelijke aanduiding voor tekst 4"/>
          <p:cNvSpPr>
            <a:spLocks noGrp="1"/>
          </p:cNvSpPr>
          <p:nvPr>
            <p:ph type="body" sz="quarter" idx="22"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Ondertitel</a:t>
            </a:r>
            <a:endParaRPr kumimoji="0" lang="en-GB" sz="1800" b="0" i="0" u="none" strike="noStrike" kern="0" cap="none" spc="0" normalizeH="0" baseline="0" noProof="0" dirty="0" smtClean="0">
              <a:ln>
                <a:noFill/>
              </a:ln>
              <a:solidFill>
                <a:srgbClr val="FFFFFF"/>
              </a:solidFill>
              <a:effectLst/>
              <a:uLnTx/>
              <a:uFillTx/>
            </a:endParaRPr>
          </a:p>
        </p:txBody>
      </p:sp>
      <p:sp>
        <p:nvSpPr>
          <p:cNvPr id="15" name="Tijdelijke aanduiding voor tekst 4"/>
          <p:cNvSpPr>
            <a:spLocks noGrp="1"/>
          </p:cNvSpPr>
          <p:nvPr>
            <p:ph type="body" sz="quarter" idx="23" hasCustomPrompt="1"/>
          </p:nvPr>
        </p:nvSpPr>
        <p:spPr bwMode="auto">
          <a:xfrm>
            <a:off x="476251"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Datum, Auteursnaam</a:t>
            </a:r>
            <a:endParaRPr kumimoji="0" lang="en-GB" sz="1800" b="0" i="0" u="none" strike="noStrike" kern="0" cap="none" spc="0" normalizeH="0" baseline="0" noProof="0" dirty="0" smtClean="0">
              <a:ln>
                <a:noFill/>
              </a:ln>
              <a:solidFill>
                <a:srgbClr val="FFFFFF"/>
              </a:solidFill>
              <a:effectLst/>
              <a:uLnTx/>
              <a:uFillTx/>
            </a:endParaRPr>
          </a:p>
        </p:txBody>
      </p:sp>
      <p:sp>
        <p:nvSpPr>
          <p:cNvPr id="13" name="Rechthoek 12"/>
          <p:cNvSpPr/>
          <p:nvPr userDrawn="1"/>
        </p:nvSpPr>
        <p:spPr>
          <a:xfrm>
            <a:off x="3800901" y="6127845"/>
            <a:ext cx="5141487" cy="614149"/>
          </a:xfrm>
          <a:prstGeom prst="rect">
            <a:avLst/>
          </a:prstGeom>
          <a:solidFill>
            <a:schemeClr val="bg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GB" sz="1000" dirty="0" smtClean="0">
                <a:solidFill>
                  <a:schemeClr val="accent3"/>
                </a:solidFill>
              </a:rPr>
              <a:t>Espacio para el logotipo del socio </a:t>
            </a:r>
            <a:r>
              <a:t/>
            </a:r>
            <a:br/>
            <a:r>
              <a:rPr lang="en-GB" sz="800" baseline="0" dirty="0" smtClean="0">
                <a:solidFill>
                  <a:schemeClr val="accent3"/>
                </a:solidFill>
              </a:rPr>
              <a:t>(coloque una forma en blanco detrás de la del logotipo para ocultar este texto y borde)</a:t>
            </a:r>
            <a:endParaRPr lang="es-ES" sz="800" dirty="0">
              <a:solidFill>
                <a:schemeClr val="accent3"/>
              </a:solidFill>
            </a:endParaRPr>
          </a:p>
        </p:txBody>
      </p:sp>
    </p:spTree>
    <p:extLst>
      <p:ext uri="{BB962C8B-B14F-4D97-AF65-F5344CB8AC3E}">
        <p14:creationId xmlns:p14="http://schemas.microsoft.com/office/powerpoint/2010/main" val="38645169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a:blip r:embed="rId22" cstate="prin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91642" y="230188"/>
            <a:ext cx="8442796" cy="839787"/>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p>
            <a:pPr lvl="0"/>
            <a:r>
              <a:rPr lang="en-GB" smtClean="0"/>
              <a:t>Klik om de stijl te bewerken</a:t>
            </a:r>
            <a:endParaRPr lang="en-GB" dirty="0" smtClean="0"/>
          </a:p>
        </p:txBody>
      </p:sp>
      <p:sp>
        <p:nvSpPr>
          <p:cNvPr id="1028" name="Tijdelijke aanduiding voor tekst 23"/>
          <p:cNvSpPr>
            <a:spLocks noGrp="1"/>
          </p:cNvSpPr>
          <p:nvPr>
            <p:ph type="body" idx="1"/>
          </p:nvPr>
        </p:nvSpPr>
        <p:spPr bwMode="auto">
          <a:xfrm>
            <a:off x="421200" y="1843200"/>
            <a:ext cx="8521188" cy="40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smtClean="0"/>
          </a:p>
          <a:p>
            <a:pPr lvl="4"/>
            <a:endParaRPr lang="en-GB" dirty="0" smtClean="0"/>
          </a:p>
        </p:txBody>
      </p:sp>
      <p:sp>
        <p:nvSpPr>
          <p:cNvPr id="10" name="Rectangle 9"/>
          <p:cNvSpPr/>
          <p:nvPr userDrawn="1"/>
        </p:nvSpPr>
        <p:spPr>
          <a:xfrm>
            <a:off x="301647" y="6141730"/>
            <a:ext cx="2902688" cy="573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1" name="TextBox 10"/>
          <p:cNvSpPr txBox="1"/>
          <p:nvPr userDrawn="1"/>
        </p:nvSpPr>
        <p:spPr>
          <a:xfrm>
            <a:off x="1016517" y="6073490"/>
            <a:ext cx="7620169" cy="553998"/>
          </a:xfrm>
          <a:prstGeom prst="rect">
            <a:avLst/>
          </a:prstGeom>
          <a:noFill/>
        </p:spPr>
        <p:txBody>
          <a:bodyPr wrap="square" rtlCol="0">
            <a:spAutoFit/>
          </a:bodyPr>
          <a:lstStyle/>
          <a:p>
            <a:pPr>
              <a:lnSpc>
                <a:spcPts val="1800"/>
              </a:lnSpc>
            </a:pPr>
            <a:r>
              <a:rPr lang="es-ES" sz="1300" i="1" noProof="0" dirty="0" smtClean="0">
                <a:solidFill>
                  <a:schemeClr val="accent6">
                    <a:lumMod val="50000"/>
                    <a:lumOff val="50000"/>
                  </a:schemeClr>
                </a:solidFill>
                <a:latin typeface="Calibri" panose="020F0502020204030204" pitchFamily="34" charset="0"/>
              </a:rPr>
              <a:t>Módulo 3.2: Datos y orientaciones sobre la elaboración de niveles de referencia para REDD+</a:t>
            </a:r>
          </a:p>
          <a:p>
            <a:pPr marL="0" marR="0" indent="0" algn="l" defTabSz="914400" rtl="0" eaLnBrk="1" fontAlgn="base" latinLnBrk="0" hangingPunct="1">
              <a:lnSpc>
                <a:spcPts val="1800"/>
              </a:lnSpc>
              <a:spcBef>
                <a:spcPct val="0"/>
              </a:spcBef>
              <a:spcAft>
                <a:spcPct val="0"/>
              </a:spcAft>
              <a:buClrTx/>
              <a:buSzTx/>
              <a:buFontTx/>
              <a:buNone/>
              <a:tabLst/>
              <a:defRPr/>
            </a:pPr>
            <a:r>
              <a:rPr lang="es-ES" sz="1300" i="1" noProof="0" dirty="0" smtClean="0">
                <a:solidFill>
                  <a:schemeClr val="accent6">
                    <a:lumMod val="50000"/>
                    <a:lumOff val="50000"/>
                  </a:schemeClr>
                </a:solidFill>
                <a:latin typeface="Calibri" panose="020F0502020204030204" pitchFamily="34" charset="0"/>
              </a:rPr>
              <a:t>Materiales de capacitación sobre REDD+ de GOFC-GOLD, Universidad de Wageningen, FCPF del Banco Mundial</a:t>
            </a:r>
          </a:p>
        </p:txBody>
      </p:sp>
      <p:sp>
        <p:nvSpPr>
          <p:cNvPr id="12" name="Chevron 11"/>
          <p:cNvSpPr/>
          <p:nvPr userDrawn="1"/>
        </p:nvSpPr>
        <p:spPr>
          <a:xfrm>
            <a:off x="492412" y="6198880"/>
            <a:ext cx="425558" cy="179648"/>
          </a:xfrm>
          <a:prstGeom prst="chevron">
            <a:avLst/>
          </a:prstGeom>
          <a:solidFill>
            <a:schemeClr val="accent4">
              <a:lumMod val="40000"/>
              <a:lumOff val="60000"/>
            </a:schemeClr>
          </a:solidFill>
          <a:ln>
            <a:solidFill>
              <a:schemeClr val="accent4">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TextBox 12"/>
          <p:cNvSpPr txBox="1"/>
          <p:nvPr userDrawn="1"/>
        </p:nvSpPr>
        <p:spPr>
          <a:xfrm>
            <a:off x="8355699" y="6149534"/>
            <a:ext cx="561976" cy="297389"/>
          </a:xfrm>
          <a:prstGeom prst="rect">
            <a:avLst/>
          </a:prstGeom>
          <a:noFill/>
        </p:spPr>
        <p:txBody>
          <a:bodyPr wrap="square" rtlCol="0">
            <a:spAutoFit/>
          </a:bodyPr>
          <a:lstStyle/>
          <a:p>
            <a:pPr>
              <a:lnSpc>
                <a:spcPts val="1800"/>
              </a:lnSpc>
            </a:pPr>
            <a:fld id="{523FA82C-FC15-4F8C-9865-B5B8DD09C3CB}" type="slidenum">
              <a:rPr lang="en-GB" sz="1200" smtClean="0">
                <a:solidFill>
                  <a:schemeClr val="accent2">
                    <a:lumMod val="75000"/>
                  </a:schemeClr>
                </a:solidFill>
                <a:latin typeface="Verdana" pitchFamily="34" charset="0"/>
              </a:rPr>
              <a:t>‹Nº›</a:t>
            </a:fld>
            <a:endParaRPr lang="es-ES" sz="1200" dirty="0" smtClean="0">
              <a:solidFill>
                <a:schemeClr val="accent2">
                  <a:lumMod val="75000"/>
                </a:schemeClr>
              </a:solidFill>
              <a:latin typeface="Verdana" pitchFamily="34" charset="0"/>
            </a:endParaRPr>
          </a:p>
        </p:txBody>
      </p:sp>
      <p:cxnSp>
        <p:nvCxnSpPr>
          <p:cNvPr id="14" name="Rechte verbindingslijn 8"/>
          <p:cNvCxnSpPr/>
          <p:nvPr userDrawn="1"/>
        </p:nvCxnSpPr>
        <p:spPr>
          <a:xfrm>
            <a:off x="374177" y="6051788"/>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2" r:id="rId1"/>
    <p:sldLayoutId id="2147483667" r:id="rId2"/>
    <p:sldLayoutId id="2147483669" r:id="rId3"/>
    <p:sldLayoutId id="2147483670" r:id="rId4"/>
    <p:sldLayoutId id="2147483671" r:id="rId5"/>
    <p:sldLayoutId id="2147483672" r:id="rId6"/>
    <p:sldLayoutId id="2147483673" r:id="rId7"/>
    <p:sldLayoutId id="2147483668" r:id="rId8"/>
    <p:sldLayoutId id="2147483664" r:id="rId9"/>
    <p:sldLayoutId id="2147483653" r:id="rId10"/>
    <p:sldLayoutId id="2147483655" r:id="rId11"/>
    <p:sldLayoutId id="2147483656" r:id="rId12"/>
    <p:sldLayoutId id="2147483657" r:id="rId13"/>
    <p:sldLayoutId id="2147483659" r:id="rId14"/>
    <p:sldLayoutId id="2147483660" r:id="rId15"/>
    <p:sldLayoutId id="2147483661" r:id="rId16"/>
    <p:sldLayoutId id="2147483663" r:id="rId17"/>
    <p:sldLayoutId id="2147483665" r:id="rId18"/>
    <p:sldLayoutId id="2147483654" r:id="rId19"/>
    <p:sldLayoutId id="2147483666" r:id="rId20"/>
  </p:sldLayoutIdLst>
  <p:timing>
    <p:tnLst>
      <p:par>
        <p:cTn id="1" dur="indefinite" restart="never" nodeType="tmRoot"/>
      </p:par>
    </p:tnLst>
  </p:timing>
  <p:txStyles>
    <p:title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293967"/>
          </a:xfrm>
        </p:spPr>
        <p:txBody>
          <a:bodyPr/>
          <a:lstStyle/>
          <a:p>
            <a:r>
              <a:rPr lang="es-AR" sz="2600" dirty="0" smtClean="0"/>
              <a:t>Módulo 3.2: Datos y orientaciones sobre la elaboración de niveles de referencia para REDD+</a:t>
            </a:r>
            <a:endParaRPr lang="es-AR" sz="2600" dirty="0"/>
          </a:p>
        </p:txBody>
      </p:sp>
      <p:sp>
        <p:nvSpPr>
          <p:cNvPr id="7" name="Tijdelijke aanduiding voor tekst 6"/>
          <p:cNvSpPr>
            <a:spLocks noGrp="1"/>
          </p:cNvSpPr>
          <p:nvPr>
            <p:ph type="body" sz="quarter" idx="10"/>
          </p:nvPr>
        </p:nvSpPr>
        <p:spPr>
          <a:xfrm>
            <a:off x="163952" y="1827970"/>
            <a:ext cx="5777723" cy="3781010"/>
          </a:xfrm>
        </p:spPr>
        <p:txBody>
          <a:bodyPr/>
          <a:lstStyle/>
          <a:p>
            <a:pPr>
              <a:lnSpc>
                <a:spcPct val="100000"/>
              </a:lnSpc>
              <a:buNone/>
            </a:pPr>
            <a:r>
              <a:rPr lang="es-AR" sz="1400" i="1" dirty="0" smtClean="0"/>
              <a:t>Autores del módulo:</a:t>
            </a:r>
          </a:p>
          <a:p>
            <a:pPr lvl="1" indent="-531813">
              <a:lnSpc>
                <a:spcPct val="100000"/>
              </a:lnSpc>
              <a:buNone/>
            </a:pPr>
            <a:r>
              <a:rPr lang="es-AR" sz="1200" dirty="0" smtClean="0"/>
              <a:t>Martin </a:t>
            </a:r>
            <a:r>
              <a:rPr lang="es-AR" sz="1200" dirty="0" err="1" smtClean="0"/>
              <a:t>Herold</a:t>
            </a:r>
            <a:r>
              <a:rPr lang="es-AR" sz="1200" dirty="0" smtClean="0"/>
              <a:t>, Univ. de Wageningen</a:t>
            </a:r>
          </a:p>
          <a:p>
            <a:pPr lvl="1" indent="-531813">
              <a:lnSpc>
                <a:spcPct val="100000"/>
              </a:lnSpc>
              <a:buNone/>
            </a:pPr>
            <a:r>
              <a:rPr lang="es-AR" sz="1200" dirty="0" smtClean="0"/>
              <a:t>Erika Romijn, Univ. de Wageningen</a:t>
            </a:r>
          </a:p>
          <a:p>
            <a:pPr lvl="1" indent="-531813">
              <a:lnSpc>
                <a:spcPct val="100000"/>
              </a:lnSpc>
              <a:buNone/>
            </a:pPr>
            <a:r>
              <a:rPr lang="es-AR" sz="1200" dirty="0" smtClean="0"/>
              <a:t>Sandra Brown, </a:t>
            </a:r>
            <a:r>
              <a:rPr lang="es-AR" sz="1200" dirty="0" err="1" smtClean="0"/>
              <a:t>Winrock</a:t>
            </a:r>
            <a:r>
              <a:rPr lang="es-AR" sz="1200" dirty="0" smtClean="0"/>
              <a:t> International</a:t>
            </a:r>
          </a:p>
          <a:p>
            <a:pPr>
              <a:lnSpc>
                <a:spcPct val="100000"/>
              </a:lnSpc>
              <a:buFont typeface="Arial" pitchFamily="34" charset="0"/>
              <a:buChar char="•"/>
            </a:pPr>
            <a:endParaRPr lang="es-AR" sz="1400" dirty="0" smtClean="0"/>
          </a:p>
          <a:p>
            <a:pPr marL="0" indent="0">
              <a:lnSpc>
                <a:spcPct val="100000"/>
              </a:lnSpc>
              <a:buNone/>
            </a:pPr>
            <a:r>
              <a:rPr lang="es-AR" sz="1700" b="1" dirty="0" smtClean="0"/>
              <a:t>Ejemplo de país:</a:t>
            </a:r>
          </a:p>
          <a:p>
            <a:pPr marL="0" lvl="0" indent="0">
              <a:lnSpc>
                <a:spcPct val="100000"/>
              </a:lnSpc>
              <a:buNone/>
            </a:pPr>
            <a:r>
              <a:rPr lang="es-AR" sz="1700" dirty="0" smtClean="0"/>
              <a:t>Presentación de </a:t>
            </a:r>
            <a:r>
              <a:rPr lang="es-AR" sz="1700" dirty="0"/>
              <a:t>Brasil </a:t>
            </a:r>
            <a:r>
              <a:rPr lang="es-AR" sz="1700" dirty="0" smtClean="0"/>
              <a:t>de un </a:t>
            </a:r>
            <a:br>
              <a:rPr lang="es-AR" sz="1700" dirty="0" smtClean="0"/>
            </a:br>
            <a:r>
              <a:rPr lang="es-AR" sz="1700" dirty="0" smtClean="0"/>
              <a:t>nivel de referencia de las emisiones </a:t>
            </a:r>
            <a:br>
              <a:rPr lang="es-AR" sz="1700" dirty="0" smtClean="0"/>
            </a:br>
            <a:r>
              <a:rPr lang="es-AR" sz="1700" dirty="0" smtClean="0"/>
              <a:t>forestales (NREF) subnacional </a:t>
            </a:r>
            <a:br>
              <a:rPr lang="es-AR" sz="1700" dirty="0" smtClean="0"/>
            </a:br>
            <a:r>
              <a:rPr lang="es-AR" sz="1700" dirty="0" smtClean="0"/>
              <a:t>en el marco de la CMNUCC</a:t>
            </a:r>
          </a:p>
        </p:txBody>
      </p:sp>
      <p:sp>
        <p:nvSpPr>
          <p:cNvPr id="9" name="Rectangle 8"/>
          <p:cNvSpPr/>
          <p:nvPr/>
        </p:nvSpPr>
        <p:spPr>
          <a:xfrm>
            <a:off x="142874" y="5762625"/>
            <a:ext cx="8780585" cy="898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pic>
        <p:nvPicPr>
          <p:cNvPr id="10" name="Picture 9"/>
          <p:cNvPicPr>
            <a:picLocks/>
          </p:cNvPicPr>
          <p:nvPr/>
        </p:nvPicPr>
        <p:blipFill rotWithShape="1">
          <a:blip r:embed="rId3" cstate="print">
            <a:extLst>
              <a:ext uri="{28A0092B-C50C-407E-A947-70E740481C1C}">
                <a14:useLocalDpi xmlns:a14="http://schemas.microsoft.com/office/drawing/2010/main" val="0"/>
              </a:ext>
            </a:extLst>
          </a:blip>
          <a:srcRect t="90547" r="65233"/>
          <a:stretch/>
        </p:blipFill>
        <p:spPr bwMode="hidden">
          <a:xfrm>
            <a:off x="0" y="6209732"/>
            <a:ext cx="3179135" cy="648267"/>
          </a:xfrm>
          <a:prstGeom prst="rect">
            <a:avLst/>
          </a:prstGeom>
        </p:spPr>
      </p:pic>
      <p:pic>
        <p:nvPicPr>
          <p:cNvPr id="11" name="Picture 10" descr="GOFC-Gold Tray cover only 2010_200dpi"/>
          <p:cNvPicPr/>
          <p:nvPr/>
        </p:nvPicPr>
        <p:blipFill>
          <a:blip r:embed="rId4" cstate="print"/>
          <a:srcRect l="20703" t="85967" r="20917" b="3633"/>
          <a:stretch>
            <a:fillRect/>
          </a:stretch>
        </p:blipFill>
        <p:spPr bwMode="auto">
          <a:xfrm>
            <a:off x="3117735" y="6209732"/>
            <a:ext cx="2543690" cy="451715"/>
          </a:xfrm>
          <a:prstGeom prst="rect">
            <a:avLst/>
          </a:prstGeom>
          <a:noFill/>
          <a:ln w="9525">
            <a:noFill/>
            <a:miter lim="800000"/>
            <a:headEnd/>
            <a:tailEnd/>
          </a:ln>
        </p:spPr>
      </p:pic>
      <p:pic>
        <p:nvPicPr>
          <p:cNvPr id="12" name="Afbeelding 11" descr="logo_WB FCPF.gif"/>
          <p:cNvPicPr>
            <a:picLocks noChangeAspect="1"/>
          </p:cNvPicPr>
          <p:nvPr/>
        </p:nvPicPr>
        <p:blipFill>
          <a:blip r:embed="rId5" cstate="print"/>
          <a:stretch>
            <a:fillRect/>
          </a:stretch>
        </p:blipFill>
        <p:spPr>
          <a:xfrm>
            <a:off x="6022523" y="5994951"/>
            <a:ext cx="972687" cy="710810"/>
          </a:xfrm>
          <a:prstGeom prst="rect">
            <a:avLst/>
          </a:prstGeom>
        </p:spPr>
      </p:pic>
      <p:cxnSp>
        <p:nvCxnSpPr>
          <p:cNvPr id="13" name="Rechte verbindingslijn 8"/>
          <p:cNvCxnSpPr/>
          <p:nvPr/>
        </p:nvCxnSpPr>
        <p:spPr>
          <a:xfrm>
            <a:off x="374177" y="5851763"/>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pic>
        <p:nvPicPr>
          <p:cNvPr id="22" name="Picture 21"/>
          <p:cNvPicPr/>
          <p:nvPr/>
        </p:nvPicPr>
        <p:blipFill rotWithShape="1">
          <a:blip r:embed="rId6"/>
          <a:srcRect l="47927" t="18181" r="15979" b="35807"/>
          <a:stretch/>
        </p:blipFill>
        <p:spPr bwMode="auto">
          <a:xfrm>
            <a:off x="3937896" y="1836294"/>
            <a:ext cx="5061668" cy="2388099"/>
          </a:xfrm>
          <a:prstGeom prst="rect">
            <a:avLst/>
          </a:prstGeom>
          <a:ln>
            <a:noFill/>
          </a:ln>
          <a:extLst>
            <a:ext uri="{53640926-AAD7-44D8-BBD7-CCE9431645EC}">
              <a14:shadowObscured xmlns:a14="http://schemas.microsoft.com/office/drawing/2010/main"/>
            </a:ext>
          </a:extLst>
        </p:spPr>
      </p:pic>
      <p:pic>
        <p:nvPicPr>
          <p:cNvPr id="23" name="Picture 22"/>
          <p:cNvPicPr/>
          <p:nvPr/>
        </p:nvPicPr>
        <p:blipFill rotWithShape="1">
          <a:blip r:embed="rId6"/>
          <a:srcRect l="77171" t="67332" r="15702" b="28367"/>
          <a:stretch/>
        </p:blipFill>
        <p:spPr bwMode="auto">
          <a:xfrm>
            <a:off x="7331863" y="2102107"/>
            <a:ext cx="1561483" cy="344123"/>
          </a:xfrm>
          <a:prstGeom prst="rect">
            <a:avLst/>
          </a:prstGeom>
          <a:ln>
            <a:noFill/>
          </a:ln>
          <a:extLst>
            <a:ext uri="{53640926-AAD7-44D8-BBD7-CCE9431645EC}">
              <a14:shadowObscured xmlns:a14="http://schemas.microsoft.com/office/drawing/2010/main"/>
            </a:ext>
          </a:extLst>
        </p:spPr>
      </p:pic>
      <p:pic>
        <p:nvPicPr>
          <p:cNvPr id="24" name="Picture 23"/>
          <p:cNvPicPr/>
          <p:nvPr/>
        </p:nvPicPr>
        <p:blipFill rotWithShape="1">
          <a:blip r:embed="rId6"/>
          <a:srcRect l="50213" t="68086" r="45900" b="29373"/>
          <a:stretch/>
        </p:blipFill>
        <p:spPr bwMode="auto">
          <a:xfrm>
            <a:off x="7354326" y="1774741"/>
            <a:ext cx="851619" cy="203305"/>
          </a:xfrm>
          <a:prstGeom prst="rect">
            <a:avLst/>
          </a:prstGeom>
          <a:ln>
            <a:noFill/>
          </a:ln>
          <a:extLst>
            <a:ext uri="{53640926-AAD7-44D8-BBD7-CCE9431645EC}">
              <a14:shadowObscured xmlns:a14="http://schemas.microsoft.com/office/drawing/2010/main"/>
            </a:ext>
          </a:extLst>
        </p:spPr>
      </p:pic>
      <p:pic>
        <p:nvPicPr>
          <p:cNvPr id="25" name="Picture 24"/>
          <p:cNvPicPr/>
          <p:nvPr/>
        </p:nvPicPr>
        <p:blipFill rotWithShape="1">
          <a:blip r:embed="rId6"/>
          <a:srcRect l="62396" t="68064" r="30852" b="29384"/>
          <a:stretch/>
        </p:blipFill>
        <p:spPr bwMode="auto">
          <a:xfrm>
            <a:off x="7399779" y="1970671"/>
            <a:ext cx="1479323" cy="204186"/>
          </a:xfrm>
          <a:prstGeom prst="rect">
            <a:avLst/>
          </a:prstGeom>
          <a:ln>
            <a:noFill/>
          </a:ln>
          <a:extLst>
            <a:ext uri="{53640926-AAD7-44D8-BBD7-CCE9431645EC}">
              <a14:shadowObscured xmlns:a14="http://schemas.microsoft.com/office/drawing/2010/main"/>
            </a:ext>
          </a:extLst>
        </p:spPr>
      </p:pic>
      <p:sp>
        <p:nvSpPr>
          <p:cNvPr id="26" name="TextBox 25"/>
          <p:cNvSpPr txBox="1"/>
          <p:nvPr/>
        </p:nvSpPr>
        <p:spPr>
          <a:xfrm rot="16200000">
            <a:off x="3005300" y="2786395"/>
            <a:ext cx="2150973" cy="297389"/>
          </a:xfrm>
          <a:prstGeom prst="rect">
            <a:avLst/>
          </a:prstGeom>
          <a:solidFill>
            <a:schemeClr val="bg1"/>
          </a:solidFill>
        </p:spPr>
        <p:txBody>
          <a:bodyPr wrap="none" rtlCol="0">
            <a:spAutoFit/>
          </a:bodyPr>
          <a:lstStyle/>
          <a:p>
            <a:pPr>
              <a:lnSpc>
                <a:spcPts val="1800"/>
              </a:lnSpc>
            </a:pPr>
            <a:r>
              <a:rPr lang="en-GB" sz="1200" dirty="0" smtClean="0">
                <a:solidFill>
                  <a:schemeClr val="accent6"/>
                </a:solidFill>
                <a:latin typeface="Verdana" pitchFamily="34" charset="0"/>
              </a:rPr>
              <a:t>Emisiones forestales (MtCO</a:t>
            </a:r>
            <a:r>
              <a:rPr lang="en-GB" sz="1200" baseline="-25000" dirty="0" smtClean="0">
                <a:solidFill>
                  <a:schemeClr val="accent6"/>
                </a:solidFill>
                <a:latin typeface="Verdana" pitchFamily="34" charset="0"/>
              </a:rPr>
              <a:t>2</a:t>
            </a:r>
            <a:r>
              <a:rPr lang="en-GB" sz="1200" dirty="0" smtClean="0">
                <a:solidFill>
                  <a:schemeClr val="accent6"/>
                </a:solidFill>
                <a:latin typeface="Verdana" pitchFamily="34" charset="0"/>
              </a:rPr>
              <a:t>)</a:t>
            </a:r>
            <a:endParaRPr lang="es-ES" sz="1200" baseline="-25000" dirty="0" smtClean="0">
              <a:solidFill>
                <a:schemeClr val="accent6"/>
              </a:solidFill>
              <a:latin typeface="Verdana" pitchFamily="34" charset="0"/>
            </a:endParaRPr>
          </a:p>
        </p:txBody>
      </p:sp>
      <p:sp>
        <p:nvSpPr>
          <p:cNvPr id="27" name="TextBox 26"/>
          <p:cNvSpPr txBox="1"/>
          <p:nvPr/>
        </p:nvSpPr>
        <p:spPr>
          <a:xfrm>
            <a:off x="6844178" y="4230123"/>
            <a:ext cx="978153" cy="299954"/>
          </a:xfrm>
          <a:prstGeom prst="rect">
            <a:avLst/>
          </a:prstGeom>
          <a:solidFill>
            <a:schemeClr val="bg1"/>
          </a:solidFill>
        </p:spPr>
        <p:txBody>
          <a:bodyPr wrap="none" rtlCol="0">
            <a:spAutoFit/>
          </a:bodyPr>
          <a:lstStyle/>
          <a:p>
            <a:pPr>
              <a:lnSpc>
                <a:spcPts val="1800"/>
              </a:lnSpc>
            </a:pPr>
            <a:r>
              <a:rPr lang="en-GB" sz="1200" dirty="0" smtClean="0">
                <a:solidFill>
                  <a:schemeClr val="accent6"/>
                </a:solidFill>
                <a:latin typeface="Verdana" pitchFamily="34" charset="0"/>
              </a:rPr>
              <a:t>Tiempo ---</a:t>
            </a:r>
            <a:r>
              <a:rPr lang="en-GB" sz="1200" dirty="0" smtClean="0">
                <a:solidFill>
                  <a:schemeClr val="accent6"/>
                </a:solidFill>
                <a:latin typeface="Verdana" pitchFamily="34" charset="0"/>
                <a:sym typeface="Wingdings" panose="05000000000000000000" pitchFamily="2" charset="2"/>
              </a:rPr>
              <a:t></a:t>
            </a:r>
            <a:endParaRPr lang="es-ES" sz="1200" baseline="-25000" dirty="0" smtClean="0">
              <a:solidFill>
                <a:schemeClr val="accent6"/>
              </a:solidFill>
              <a:latin typeface="Verdana" pitchFamily="34" charset="0"/>
            </a:endParaRPr>
          </a:p>
        </p:txBody>
      </p:sp>
      <p:sp>
        <p:nvSpPr>
          <p:cNvPr id="17" name="TextBox 16"/>
          <p:cNvSpPr txBox="1"/>
          <p:nvPr/>
        </p:nvSpPr>
        <p:spPr>
          <a:xfrm flipH="1">
            <a:off x="6987886" y="5439460"/>
            <a:ext cx="1874281" cy="297389"/>
          </a:xfrm>
          <a:prstGeom prst="rect">
            <a:avLst/>
          </a:prstGeom>
          <a:noFill/>
        </p:spPr>
        <p:txBody>
          <a:bodyPr wrap="square" rtlCol="0">
            <a:spAutoFit/>
          </a:bodyPr>
          <a:lstStyle/>
          <a:p>
            <a:pPr>
              <a:lnSpc>
                <a:spcPts val="1800"/>
              </a:lnSpc>
            </a:pPr>
            <a:r>
              <a:rPr lang="en-GB" sz="1200" dirty="0" smtClean="0">
                <a:latin typeface="Verdana" pitchFamily="34" charset="0"/>
              </a:rPr>
              <a:t>V1, mayo de 2015 </a:t>
            </a:r>
          </a:p>
        </p:txBody>
      </p:sp>
      <p:sp>
        <p:nvSpPr>
          <p:cNvPr id="18" name="Tekstvak 19"/>
          <p:cNvSpPr txBox="1"/>
          <p:nvPr/>
        </p:nvSpPr>
        <p:spPr>
          <a:xfrm>
            <a:off x="4914900" y="4585157"/>
            <a:ext cx="4145975" cy="1015663"/>
          </a:xfrm>
          <a:prstGeom prst="rect">
            <a:avLst/>
          </a:prstGeom>
          <a:noFill/>
        </p:spPr>
        <p:txBody>
          <a:bodyPr wrap="square" rtlCol="0">
            <a:spAutoFit/>
          </a:bodyPr>
          <a:lstStyle/>
          <a:p>
            <a:pPr>
              <a:lnSpc>
                <a:spcPts val="1800"/>
              </a:lnSpc>
            </a:pPr>
            <a:r>
              <a:rPr lang="es-ES" sz="1300" dirty="0">
                <a:solidFill>
                  <a:schemeClr val="accent6"/>
                </a:solidFill>
                <a:latin typeface="+mj-lt"/>
              </a:rPr>
              <a:t>Gráfico: </a:t>
            </a:r>
            <a:r>
              <a:rPr lang="es-ES" sz="1300" dirty="0" smtClean="0">
                <a:solidFill>
                  <a:schemeClr val="accent6"/>
                </a:solidFill>
                <a:latin typeface="+mj-lt"/>
              </a:rPr>
              <a:t>Evolución de los niveles de referencia forestal (NRF) en </a:t>
            </a:r>
            <a:r>
              <a:rPr lang="es-ES" sz="1300" dirty="0">
                <a:solidFill>
                  <a:schemeClr val="accent6"/>
                </a:solidFill>
                <a:latin typeface="+mj-lt"/>
              </a:rPr>
              <a:t>Brasil. Fuente: Gobierno de Brasil, 2014, </a:t>
            </a:r>
            <a:r>
              <a:rPr lang="es-ES" sz="1300" dirty="0" smtClean="0">
                <a:solidFill>
                  <a:schemeClr val="accent6"/>
                </a:solidFill>
                <a:latin typeface="+mj-lt"/>
              </a:rPr>
              <a:t>presentación de Brasil de un NRF en el marco de </a:t>
            </a:r>
            <a:r>
              <a:rPr lang="es-ES" sz="1300" dirty="0">
                <a:solidFill>
                  <a:schemeClr val="accent6"/>
                </a:solidFill>
                <a:latin typeface="+mj-lt"/>
              </a:rPr>
              <a:t>la </a:t>
            </a:r>
            <a:r>
              <a:rPr lang="es-ES" sz="1300" dirty="0" smtClean="0">
                <a:solidFill>
                  <a:schemeClr val="accent6"/>
                </a:solidFill>
                <a:latin typeface="+mj-lt"/>
              </a:rPr>
              <a:t>CMNUCC.</a:t>
            </a:r>
            <a:endParaRPr lang="es-ES" sz="1300" dirty="0">
              <a:solidFill>
                <a:schemeClr val="accent6"/>
              </a:solidFill>
              <a:latin typeface="+mj-lt"/>
            </a:endParaRPr>
          </a:p>
        </p:txBody>
      </p:sp>
      <p:pic>
        <p:nvPicPr>
          <p:cNvPr id="19" name="Picture 18"/>
          <p:cNvPicPr>
            <a:picLocks noChangeAspect="1"/>
          </p:cNvPicPr>
          <p:nvPr/>
        </p:nvPicPr>
        <p:blipFill>
          <a:blip r:embed="rId7"/>
          <a:stretch>
            <a:fillRect/>
          </a:stretch>
        </p:blipFill>
        <p:spPr>
          <a:xfrm>
            <a:off x="7363042" y="6080676"/>
            <a:ext cx="1499126" cy="440638"/>
          </a:xfrm>
          <a:prstGeom prst="rect">
            <a:avLst/>
          </a:prstGeom>
          <a:ln>
            <a:solidFill>
              <a:srgbClr val="000000"/>
            </a:solidFill>
          </a:ln>
        </p:spPr>
      </p:pic>
      <p:sp>
        <p:nvSpPr>
          <p:cNvPr id="20" name="Rectangle 19"/>
          <p:cNvSpPr/>
          <p:nvPr/>
        </p:nvSpPr>
        <p:spPr>
          <a:xfrm>
            <a:off x="7171669" y="6479523"/>
            <a:ext cx="1930337" cy="261610"/>
          </a:xfrm>
          <a:prstGeom prst="rect">
            <a:avLst/>
          </a:prstGeom>
        </p:spPr>
        <p:txBody>
          <a:bodyPr wrap="none">
            <a:spAutoFit/>
          </a:bodyPr>
          <a:lstStyle/>
          <a:p>
            <a:pPr algn="ctr"/>
            <a:r>
              <a:rPr lang="en-GB" sz="1100" dirty="0">
                <a:solidFill>
                  <a:schemeClr val="accent6"/>
                </a:solidFill>
              </a:rPr>
              <a:t>Licencia de Creative Commons</a:t>
            </a:r>
            <a:endParaRPr lang="es-ES" sz="1100" dirty="0">
              <a:solidFill>
                <a:schemeClr val="accent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dirty="0" smtClean="0"/>
              <a:t>Bibliografía</a:t>
            </a:r>
            <a:endParaRPr lang="es-ES" dirty="0"/>
          </a:p>
        </p:txBody>
      </p:sp>
      <p:sp>
        <p:nvSpPr>
          <p:cNvPr id="3" name="Text Placeholder 2"/>
          <p:cNvSpPr>
            <a:spLocks noGrp="1"/>
          </p:cNvSpPr>
          <p:nvPr>
            <p:ph type="body" sz="quarter" idx="10"/>
          </p:nvPr>
        </p:nvSpPr>
        <p:spPr>
          <a:xfrm>
            <a:off x="421200" y="1306286"/>
            <a:ext cx="8521188" cy="4575020"/>
          </a:xfrm>
        </p:spPr>
        <p:txBody>
          <a:bodyPr/>
          <a:lstStyle/>
          <a:p>
            <a:pPr>
              <a:lnSpc>
                <a:spcPct val="150000"/>
              </a:lnSpc>
            </a:pPr>
            <a:r>
              <a:rPr lang="en-GB" sz="1200" dirty="0"/>
              <a:t>GOB (Government of Brazil). 2014. </a:t>
            </a:r>
            <a:r>
              <a:rPr lang="en-GB" sz="1200" i="1" dirty="0"/>
              <a:t>Brazil’s Submission of a Forest Reference Emission Level for Deforestation in the Amazonia Biome for Results-based Payments for REDD+ under the UNFCCC. 2014</a:t>
            </a:r>
            <a:r>
              <a:rPr lang="en-GB" sz="1200" dirty="0"/>
              <a:t>. </a:t>
            </a:r>
            <a:r>
              <a:rPr lang="en-GB" sz="1200" dirty="0" err="1"/>
              <a:t>Brazília</a:t>
            </a:r>
            <a:r>
              <a:rPr lang="en-GB" sz="1200" dirty="0"/>
              <a:t>. https://unfccc.int/files/land_use_and_climate_change/redd/application/pdf/20140606_submission_frel_brazil.pdf.</a:t>
            </a:r>
          </a:p>
          <a:p>
            <a:pPr>
              <a:lnSpc>
                <a:spcPct val="150000"/>
              </a:lnSpc>
            </a:pPr>
            <a:r>
              <a:rPr lang="en-US" sz="1200" dirty="0"/>
              <a:t>IPCC, 2003. </a:t>
            </a:r>
            <a:r>
              <a:rPr lang="en-US" sz="1200" i="1" dirty="0"/>
              <a:t>2003 Good Practice Guidance for Land Use, Land-Use Change and Forestry</a:t>
            </a:r>
            <a:r>
              <a:rPr lang="en-US" sz="1200" dirty="0"/>
              <a:t>, Prepared by the National Greenhouse Gas Inventories </a:t>
            </a:r>
            <a:r>
              <a:rPr lang="en-US" sz="1200" dirty="0" err="1"/>
              <a:t>Programme</a:t>
            </a:r>
            <a:r>
              <a:rPr lang="en-US" sz="1200" dirty="0"/>
              <a:t>, Penman, J., </a:t>
            </a:r>
            <a:r>
              <a:rPr lang="en-US" sz="1200" dirty="0" err="1"/>
              <a:t>Gytarsky</a:t>
            </a:r>
            <a:r>
              <a:rPr lang="en-US" sz="1200" dirty="0"/>
              <a:t>, M., </a:t>
            </a:r>
            <a:r>
              <a:rPr lang="en-US" sz="1200" dirty="0" err="1"/>
              <a:t>Hiraishi</a:t>
            </a:r>
            <a:r>
              <a:rPr lang="en-US" sz="1200" dirty="0"/>
              <a:t>, T., Krug, T., Kruger, D., </a:t>
            </a:r>
            <a:r>
              <a:rPr lang="en-US" sz="1200" dirty="0" err="1"/>
              <a:t>Pipatti</a:t>
            </a:r>
            <a:r>
              <a:rPr lang="en-US" sz="1200" dirty="0"/>
              <a:t>, R., </a:t>
            </a:r>
            <a:r>
              <a:rPr lang="en-US" sz="1200" dirty="0" err="1"/>
              <a:t>Buendia</a:t>
            </a:r>
            <a:r>
              <a:rPr lang="en-US" sz="1200" dirty="0"/>
              <a:t>, L., Miwa, K., </a:t>
            </a:r>
            <a:r>
              <a:rPr lang="en-US" sz="1200" dirty="0" err="1"/>
              <a:t>Ngara</a:t>
            </a:r>
            <a:r>
              <a:rPr lang="en-US" sz="1200" dirty="0"/>
              <a:t>, T., Tanabe, K., Wagner, F. (eds.). Published: </a:t>
            </a:r>
            <a:r>
              <a:rPr lang="en-US" sz="1200" dirty="0" err="1"/>
              <a:t>IGES</a:t>
            </a:r>
            <a:r>
              <a:rPr lang="en-US" sz="1200" dirty="0"/>
              <a:t>, Japan. http://www.ipcc-nggip.iges.or.jp/public/gpglulucf/gpglulucf.html (Often referred to as IPCC GPG)</a:t>
            </a:r>
            <a:endParaRPr lang="en-GB" sz="1200" dirty="0"/>
          </a:p>
          <a:p>
            <a:pPr>
              <a:lnSpc>
                <a:spcPct val="150000"/>
              </a:lnSpc>
            </a:pPr>
            <a:r>
              <a:rPr lang="en-GB" sz="1200" dirty="0"/>
              <a:t>UNFCCC (United Nations Framework Convention on Climate Change). 2014. Decision 13/CP.19. Guidelines and procedures for the technical assessment of submissions from parties on proposed forest reference emission levels and/or forest reference levels. http://unfccc.int/resource/docs/2013/cop19/eng/10a01.pdf#page=34.</a:t>
            </a:r>
          </a:p>
        </p:txBody>
      </p:sp>
    </p:spTree>
    <p:extLst>
      <p:ext uri="{BB962C8B-B14F-4D97-AF65-F5344CB8AC3E}">
        <p14:creationId xmlns:p14="http://schemas.microsoft.com/office/powerpoint/2010/main" val="1328217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21200" y="707570"/>
            <a:ext cx="8521188" cy="5108420"/>
          </a:xfrm>
        </p:spPr>
        <p:txBody>
          <a:bodyPr/>
          <a:lstStyle/>
          <a:p>
            <a:pPr>
              <a:lnSpc>
                <a:spcPct val="150000"/>
              </a:lnSpc>
            </a:pPr>
            <a:r>
              <a:rPr lang="en-GB" sz="1200" dirty="0"/>
              <a:t>UNFCCC. 2012. Decision 12/CP.17.  Report of the Conference of the Parties on its seventeenth session, held in Durban from 28 November to 11 December 2011: Part Two: Action taken by the Conference of the Parties at its seventeenth session. http://unfccc.int/resource/docs/2011/cop17/eng/09a02.pdf#page=16.</a:t>
            </a:r>
          </a:p>
          <a:p>
            <a:pPr>
              <a:lnSpc>
                <a:spcPct val="150000"/>
              </a:lnSpc>
            </a:pPr>
            <a:r>
              <a:rPr lang="en-GB" sz="1200" dirty="0"/>
              <a:t>UN-REDD. 2014. </a:t>
            </a:r>
            <a:r>
              <a:rPr lang="en-GB" sz="1200" i="1" dirty="0"/>
              <a:t>Emerging Approaches to Forest Reference Emission Levels and/or Forest Reference Levels for REDD+.</a:t>
            </a:r>
            <a:r>
              <a:rPr lang="en-GB" sz="1200" dirty="0"/>
              <a:t> Rome: Food and Agriculture Organization. www.unredd.net/index.php?option=com_docman&amp;task=doc_download&amp;gid=13473&amp;Itemid=53.</a:t>
            </a:r>
          </a:p>
          <a:p>
            <a:pPr marL="0" indent="0">
              <a:lnSpc>
                <a:spcPct val="150000"/>
              </a:lnSpc>
              <a:buNone/>
            </a:pPr>
            <a:endParaRPr lang="es-ES" sz="1200" dirty="0"/>
          </a:p>
          <a:p>
            <a:pPr marL="0" indent="0">
              <a:lnSpc>
                <a:spcPct val="150000"/>
              </a:lnSpc>
              <a:buNone/>
            </a:pPr>
            <a:endParaRPr lang="es-ES" sz="1200" dirty="0"/>
          </a:p>
          <a:p>
            <a:pPr marL="0" indent="0">
              <a:buNone/>
            </a:pPr>
            <a:endParaRPr lang="es-ES" sz="1200" dirty="0"/>
          </a:p>
        </p:txBody>
      </p:sp>
    </p:spTree>
    <p:extLst>
      <p:ext uri="{BB962C8B-B14F-4D97-AF65-F5344CB8AC3E}">
        <p14:creationId xmlns:p14="http://schemas.microsoft.com/office/powerpoint/2010/main" val="3952421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9"/>
            <a:ext cx="8442796" cy="1204911"/>
          </a:xfrm>
        </p:spPr>
        <p:txBody>
          <a:bodyPr/>
          <a:lstStyle/>
          <a:p>
            <a:r>
              <a:rPr lang="es-ES" dirty="0" smtClean="0"/>
              <a:t>Presentación de Brasil de un NREF subnacional en el marco de la CMNUCC</a:t>
            </a:r>
          </a:p>
        </p:txBody>
      </p:sp>
      <p:sp>
        <p:nvSpPr>
          <p:cNvPr id="3" name="Text Placeholder 2"/>
          <p:cNvSpPr>
            <a:spLocks noGrp="1"/>
          </p:cNvSpPr>
          <p:nvPr>
            <p:ph type="body" sz="quarter" idx="10"/>
          </p:nvPr>
        </p:nvSpPr>
        <p:spPr>
          <a:xfrm>
            <a:off x="421200" y="2127720"/>
            <a:ext cx="8521188" cy="3849271"/>
          </a:xfrm>
        </p:spPr>
        <p:txBody>
          <a:bodyPr/>
          <a:lstStyle/>
          <a:p>
            <a:r>
              <a:rPr lang="es-ES" dirty="0" smtClean="0"/>
              <a:t>NRF subnacional:</a:t>
            </a:r>
          </a:p>
          <a:p>
            <a:pPr lvl="1"/>
            <a:r>
              <a:rPr lang="es-ES" dirty="0" smtClean="0"/>
              <a:t>Región seleccionada: Amazonia</a:t>
            </a:r>
          </a:p>
          <a:p>
            <a:pPr lvl="1"/>
            <a:r>
              <a:rPr lang="es-ES" dirty="0" smtClean="0"/>
              <a:t>Actividad seleccionada: deforestación</a:t>
            </a:r>
          </a:p>
          <a:p>
            <a:pPr lvl="1"/>
            <a:r>
              <a:rPr lang="es-ES" dirty="0" smtClean="0"/>
              <a:t>Reservas seleccionadas: biomasa aérea, biomasa subterránea, hojarasca</a:t>
            </a:r>
          </a:p>
          <a:p>
            <a:r>
              <a:rPr lang="es-ES" dirty="0" smtClean="0"/>
              <a:t>Con el tiempo, el NRF nacional consistirá en la suma </a:t>
            </a:r>
            <a:br>
              <a:rPr lang="es-ES" dirty="0" smtClean="0"/>
            </a:br>
            <a:r>
              <a:rPr lang="es-ES" dirty="0" smtClean="0"/>
              <a:t>de NRF subnacionales para seis biomas</a:t>
            </a:r>
          </a:p>
          <a:p>
            <a:r>
              <a:rPr lang="es-ES" dirty="0" smtClean="0"/>
              <a:t>El NRF para la degradación está en proceso </a:t>
            </a:r>
            <a:br>
              <a:rPr lang="es-ES" dirty="0" smtClean="0"/>
            </a:br>
            <a:r>
              <a:rPr lang="es-ES" dirty="0" smtClean="0"/>
              <a:t>de elaboración</a:t>
            </a:r>
            <a:endParaRPr lang="es-ES" dirty="0"/>
          </a:p>
        </p:txBody>
      </p:sp>
    </p:spTree>
    <p:extLst>
      <p:ext uri="{BB962C8B-B14F-4D97-AF65-F5344CB8AC3E}">
        <p14:creationId xmlns:p14="http://schemas.microsoft.com/office/powerpoint/2010/main" val="3647436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9"/>
            <a:ext cx="8442796" cy="1192212"/>
          </a:xfrm>
        </p:spPr>
        <p:txBody>
          <a:bodyPr/>
          <a:lstStyle/>
          <a:p>
            <a:r>
              <a:rPr lang="es-ES" dirty="0"/>
              <a:t>Presentación de Brasil de un NREF subnacional en el marco de la CMNUCC</a:t>
            </a:r>
            <a:endParaRPr dirty="0" smtClean="0"/>
          </a:p>
        </p:txBody>
      </p:sp>
      <p:sp>
        <p:nvSpPr>
          <p:cNvPr id="3" name="Text Placeholder 2"/>
          <p:cNvSpPr>
            <a:spLocks noGrp="1"/>
          </p:cNvSpPr>
          <p:nvPr>
            <p:ph type="body" sz="quarter" idx="10"/>
          </p:nvPr>
        </p:nvSpPr>
        <p:spPr>
          <a:xfrm>
            <a:off x="421200" y="1816922"/>
            <a:ext cx="8521188" cy="4404807"/>
          </a:xfrm>
        </p:spPr>
        <p:txBody>
          <a:bodyPr/>
          <a:lstStyle/>
          <a:p>
            <a:r>
              <a:rPr lang="es-ES" dirty="0" smtClean="0"/>
              <a:t>La presentación sigue las directrices de la CMNUCC (2012, decisión 12/CP.17, parte 2, anexo). Incluye:</a:t>
            </a:r>
          </a:p>
          <a:p>
            <a:pPr marL="457200" lvl="0" indent="-457200">
              <a:buSzPct val="100000"/>
              <a:buFont typeface="+mj-lt"/>
              <a:buAutoNum type="arabicPeriod"/>
            </a:pPr>
            <a:r>
              <a:rPr lang="es-ES" sz="2000" dirty="0" smtClean="0">
                <a:solidFill>
                  <a:schemeClr val="tx1"/>
                </a:solidFill>
              </a:rPr>
              <a:t>Información que se utilizó para elaborar el NRF</a:t>
            </a:r>
          </a:p>
          <a:p>
            <a:pPr marL="457200" lvl="0" indent="-457200">
              <a:buSzPct val="100000"/>
              <a:buFont typeface="+mj-lt"/>
              <a:buAutoNum type="arabicPeriod"/>
            </a:pPr>
            <a:r>
              <a:rPr lang="es-ES" sz="2000" dirty="0" smtClean="0">
                <a:solidFill>
                  <a:schemeClr val="tx1"/>
                </a:solidFill>
              </a:rPr>
              <a:t>Información transparente, completa, uniforme y exacta, incluida información metodológica utilizada en la elaboración de los NRF, por ejemplo una descripción de los conjuntos de datos, enfoques y métodos</a:t>
            </a:r>
          </a:p>
          <a:p>
            <a:pPr marL="457200" lvl="0" indent="-457200">
              <a:buSzPct val="100000"/>
              <a:buFont typeface="+mj-lt"/>
              <a:buAutoNum type="arabicPeriod"/>
            </a:pPr>
            <a:r>
              <a:rPr lang="es-ES" sz="2000" dirty="0" smtClean="0">
                <a:solidFill>
                  <a:schemeClr val="tx1"/>
                </a:solidFill>
              </a:rPr>
              <a:t>Reservas y gases, y actividades que se han incluido </a:t>
            </a:r>
            <a:br>
              <a:rPr lang="es-ES" sz="2000" dirty="0" smtClean="0">
                <a:solidFill>
                  <a:schemeClr val="tx1"/>
                </a:solidFill>
              </a:rPr>
            </a:br>
            <a:r>
              <a:rPr lang="es-ES" sz="2000" dirty="0" smtClean="0">
                <a:solidFill>
                  <a:schemeClr val="tx1"/>
                </a:solidFill>
              </a:rPr>
              <a:t>en el NRF</a:t>
            </a:r>
          </a:p>
          <a:p>
            <a:pPr marL="457200" lvl="0" indent="-457200">
              <a:buSzPct val="100000"/>
              <a:buFont typeface="+mj-lt"/>
              <a:buAutoNum type="arabicPeriod"/>
            </a:pPr>
            <a:r>
              <a:rPr lang="es-ES" sz="2000" dirty="0" smtClean="0">
                <a:solidFill>
                  <a:schemeClr val="tx1"/>
                </a:solidFill>
              </a:rPr>
              <a:t>La definición de bosque utilizada en la construcción del NRF</a:t>
            </a:r>
          </a:p>
          <a:p>
            <a:endParaRPr lang="es-ES" dirty="0"/>
          </a:p>
        </p:txBody>
      </p:sp>
    </p:spTree>
    <p:extLst>
      <p:ext uri="{BB962C8B-B14F-4D97-AF65-F5344CB8AC3E}">
        <p14:creationId xmlns:p14="http://schemas.microsoft.com/office/powerpoint/2010/main" val="173590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9"/>
            <a:ext cx="8442796" cy="1353086"/>
          </a:xfrm>
        </p:spPr>
        <p:txBody>
          <a:bodyPr/>
          <a:lstStyle/>
          <a:p>
            <a:pPr lvl="0"/>
            <a:r>
              <a:rPr lang="es-ES" dirty="0" smtClean="0">
                <a:solidFill>
                  <a:schemeClr val="tx1"/>
                </a:solidFill>
              </a:rPr>
              <a:t>1. Información que se utilizó para elaborar el NRF</a:t>
            </a:r>
            <a:endParaRPr lang="es-ES" dirty="0"/>
          </a:p>
        </p:txBody>
      </p:sp>
      <p:sp>
        <p:nvSpPr>
          <p:cNvPr id="3" name="Text Placeholder 2"/>
          <p:cNvSpPr>
            <a:spLocks noGrp="1"/>
          </p:cNvSpPr>
          <p:nvPr>
            <p:ph type="body" sz="quarter" idx="10"/>
          </p:nvPr>
        </p:nvSpPr>
        <p:spPr>
          <a:xfrm>
            <a:off x="421200" y="1722168"/>
            <a:ext cx="8521188" cy="3818312"/>
          </a:xfrm>
        </p:spPr>
        <p:txBody>
          <a:bodyPr/>
          <a:lstStyle/>
          <a:p>
            <a:r>
              <a:rPr lang="es-ES" dirty="0" smtClean="0"/>
              <a:t>Datos de actividad del enfoque 3: polígonos de deforestación anual basados en un análisis de datos satelitales de Landsat (res. 30 m)</a:t>
            </a:r>
          </a:p>
          <a:p>
            <a:r>
              <a:rPr lang="es-ES" dirty="0" smtClean="0"/>
              <a:t>Factores de emisión para cada tipo de bosque distintivo</a:t>
            </a:r>
          </a:p>
          <a:p>
            <a:r>
              <a:rPr lang="es-ES" dirty="0" smtClean="0"/>
              <a:t>Cálculo anual de emisiones de CO</a:t>
            </a:r>
            <a:r>
              <a:rPr lang="es-ES" baseline="-25000" dirty="0" smtClean="0"/>
              <a:t>2</a:t>
            </a:r>
            <a:r>
              <a:rPr lang="es-ES" dirty="0" smtClean="0"/>
              <a:t> de 1996 a 2010:</a:t>
            </a:r>
          </a:p>
          <a:p>
            <a:endParaRPr lang="es-ES" dirty="0" smtClean="0"/>
          </a:p>
          <a:p>
            <a:endParaRPr lang="es-ES" dirty="0" smtClean="0"/>
          </a:p>
          <a:p>
            <a:endParaRPr lang="es-ES" dirty="0" smtClean="0"/>
          </a:p>
          <a:p>
            <a:endParaRPr lang="es-ES" dirty="0" smtClean="0"/>
          </a:p>
          <a:p>
            <a:pPr marL="0" indent="0">
              <a:buNone/>
            </a:pPr>
            <a:endParaRPr lang="es-ES" dirty="0"/>
          </a:p>
        </p:txBody>
      </p:sp>
      <p:pic>
        <p:nvPicPr>
          <p:cNvPr id="6" name="Picture 5"/>
          <p:cNvPicPr/>
          <p:nvPr/>
        </p:nvPicPr>
        <p:blipFill rotWithShape="1">
          <a:blip r:embed="rId3"/>
          <a:srcRect l="51658" t="45833" r="41010" b="45076"/>
          <a:stretch/>
        </p:blipFill>
        <p:spPr bwMode="auto">
          <a:xfrm>
            <a:off x="660261" y="3710461"/>
            <a:ext cx="2291945" cy="1165054"/>
          </a:xfrm>
          <a:prstGeom prst="rect">
            <a:avLst/>
          </a:prstGeom>
          <a:ln>
            <a:noFill/>
          </a:ln>
          <a:extLst>
            <a:ext uri="{53640926-AAD7-44D8-BBD7-CCE9431645EC}">
              <a14:shadowObscured xmlns:a14="http://schemas.microsoft.com/office/drawing/2010/main"/>
            </a:ext>
          </a:extLst>
        </p:spPr>
      </p:pic>
      <p:sp>
        <p:nvSpPr>
          <p:cNvPr id="8" name="Rectangle 7"/>
          <p:cNvSpPr/>
          <p:nvPr/>
        </p:nvSpPr>
        <p:spPr>
          <a:xfrm>
            <a:off x="3117669" y="3846939"/>
            <a:ext cx="5867304" cy="1787821"/>
          </a:xfrm>
          <a:prstGeom prst="rect">
            <a:avLst/>
          </a:prstGeom>
        </p:spPr>
        <p:txBody>
          <a:bodyPr wrap="square">
            <a:spAutoFit/>
          </a:bodyPr>
          <a:lstStyle/>
          <a:p>
            <a:r>
              <a:rPr lang="es-ES" i="1" dirty="0" err="1" smtClean="0"/>
              <a:t>EB</a:t>
            </a:r>
            <a:r>
              <a:rPr lang="es-ES" i="1" baseline="-25000" dirty="0" err="1" smtClean="0"/>
              <a:t>t</a:t>
            </a:r>
            <a:r>
              <a:rPr lang="es-ES" i="1" baseline="-25000" dirty="0" smtClean="0"/>
              <a:t> </a:t>
            </a:r>
            <a:r>
              <a:rPr lang="es-ES" dirty="0" smtClean="0"/>
              <a:t>= emisión total de deforestación bruta en el año </a:t>
            </a:r>
            <a:r>
              <a:rPr lang="es-ES" i="1" dirty="0" smtClean="0"/>
              <a:t>t</a:t>
            </a:r>
            <a:r>
              <a:rPr lang="es-ES" dirty="0" smtClean="0"/>
              <a:t> </a:t>
            </a:r>
            <a:br>
              <a:rPr lang="es-ES" dirty="0" smtClean="0"/>
            </a:br>
            <a:r>
              <a:rPr lang="es-ES" dirty="0" smtClean="0"/>
              <a:t>(en toneladas de CO</a:t>
            </a:r>
            <a:r>
              <a:rPr lang="es-ES" baseline="-25000" dirty="0" smtClean="0"/>
              <a:t>2</a:t>
            </a:r>
            <a:r>
              <a:rPr lang="es-ES" dirty="0" smtClean="0"/>
              <a:t>)</a:t>
            </a:r>
          </a:p>
          <a:p>
            <a:r>
              <a:rPr lang="es-ES" i="1" dirty="0" err="1" smtClean="0"/>
              <a:t>EB</a:t>
            </a:r>
            <a:r>
              <a:rPr lang="es-ES" i="1" baseline="-25000" dirty="0" err="1" smtClean="0"/>
              <a:t>i,j</a:t>
            </a:r>
            <a:r>
              <a:rPr lang="es-ES" i="1" baseline="-25000" dirty="0" smtClean="0"/>
              <a:t> </a:t>
            </a:r>
            <a:r>
              <a:rPr lang="es-ES" dirty="0" smtClean="0"/>
              <a:t> = emisión de CO</a:t>
            </a:r>
            <a:r>
              <a:rPr lang="es-ES" baseline="-25000" dirty="0" smtClean="0"/>
              <a:t>2</a:t>
            </a:r>
            <a:r>
              <a:rPr lang="es-ES" dirty="0" smtClean="0"/>
              <a:t> asociada con el polígono deforestado </a:t>
            </a:r>
            <a:r>
              <a:rPr lang="es-ES" i="1" dirty="0" smtClean="0"/>
              <a:t>i </a:t>
            </a:r>
            <a:r>
              <a:rPr lang="es-ES" dirty="0" smtClean="0"/>
              <a:t>bajo el tipo de bosque </a:t>
            </a:r>
            <a:r>
              <a:rPr lang="es-ES" i="1" dirty="0" smtClean="0"/>
              <a:t>j</a:t>
            </a:r>
            <a:r>
              <a:rPr lang="es-ES" dirty="0" smtClean="0"/>
              <a:t> (en toneladas de CO</a:t>
            </a:r>
            <a:r>
              <a:rPr lang="es-ES" baseline="-25000" dirty="0" smtClean="0"/>
              <a:t>2</a:t>
            </a:r>
            <a:r>
              <a:rPr lang="es-ES" dirty="0" smtClean="0"/>
              <a:t>)</a:t>
            </a:r>
          </a:p>
          <a:p>
            <a:r>
              <a:rPr lang="es-ES" i="1" dirty="0" smtClean="0"/>
              <a:t>N = </a:t>
            </a:r>
            <a:r>
              <a:rPr lang="es-ES" dirty="0" smtClean="0"/>
              <a:t>cantidad de nuevos polígonos deforestados en el año </a:t>
            </a:r>
            <a:r>
              <a:rPr lang="es-ES" i="1" dirty="0" smtClean="0"/>
              <a:t>t</a:t>
            </a:r>
            <a:endParaRPr lang="es-ES" dirty="0" smtClean="0"/>
          </a:p>
          <a:p>
            <a:r>
              <a:rPr lang="es-ES" i="1" dirty="0" smtClean="0"/>
              <a:t>p = </a:t>
            </a:r>
            <a:r>
              <a:rPr lang="es-ES" dirty="0" smtClean="0"/>
              <a:t>cantidad de tipos de bosques</a:t>
            </a:r>
          </a:p>
        </p:txBody>
      </p:sp>
    </p:spTree>
    <p:extLst>
      <p:ext uri="{BB962C8B-B14F-4D97-AF65-F5344CB8AC3E}">
        <p14:creationId xmlns:p14="http://schemas.microsoft.com/office/powerpoint/2010/main" val="2040108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1304611"/>
          </a:xfrm>
        </p:spPr>
        <p:txBody>
          <a:bodyPr/>
          <a:lstStyle/>
          <a:p>
            <a:r>
              <a:rPr lang="es-ES" dirty="0" smtClean="0">
                <a:solidFill>
                  <a:schemeClr val="tx1"/>
                </a:solidFill>
              </a:rPr>
              <a:t>1. Información que se utilizó para elaborar el NRF</a:t>
            </a:r>
            <a:endParaRPr lang="es-ES" dirty="0"/>
          </a:p>
        </p:txBody>
      </p:sp>
      <p:sp>
        <p:nvSpPr>
          <p:cNvPr id="3" name="Text Placeholder 2"/>
          <p:cNvSpPr>
            <a:spLocks noGrp="1"/>
          </p:cNvSpPr>
          <p:nvPr>
            <p:ph type="body" sz="quarter" idx="10"/>
          </p:nvPr>
        </p:nvSpPr>
        <p:spPr>
          <a:xfrm>
            <a:off x="421200" y="1664417"/>
            <a:ext cx="8521188" cy="4404807"/>
          </a:xfrm>
        </p:spPr>
        <p:txBody>
          <a:bodyPr/>
          <a:lstStyle/>
          <a:p>
            <a:r>
              <a:rPr lang="es-AR" dirty="0" smtClean="0"/>
              <a:t>El NRF</a:t>
            </a:r>
            <a:r>
              <a:rPr dirty="0" smtClean="0"/>
              <a:t> refleja la media dinámica de las emisiones anuales de CO</a:t>
            </a:r>
            <a:r>
              <a:rPr lang="en-GB" baseline="-25000" dirty="0" smtClean="0"/>
              <a:t>2</a:t>
            </a:r>
            <a:r>
              <a:rPr dirty="0" smtClean="0"/>
              <a:t> y se actualiza cada cinco años</a:t>
            </a:r>
          </a:p>
          <a:p>
            <a:endParaRPr lang="es-ES" dirty="0"/>
          </a:p>
        </p:txBody>
      </p:sp>
      <p:sp>
        <p:nvSpPr>
          <p:cNvPr id="5" name="TextBox 4"/>
          <p:cNvSpPr txBox="1"/>
          <p:nvPr/>
        </p:nvSpPr>
        <p:spPr>
          <a:xfrm>
            <a:off x="7091917" y="4634724"/>
            <a:ext cx="1917560" cy="1015663"/>
          </a:xfrm>
          <a:prstGeom prst="rect">
            <a:avLst/>
          </a:prstGeom>
          <a:solidFill>
            <a:schemeClr val="accent3"/>
          </a:solidFill>
        </p:spPr>
        <p:txBody>
          <a:bodyPr wrap="square" rtlCol="0">
            <a:spAutoFit/>
          </a:bodyPr>
          <a:lstStyle/>
          <a:p>
            <a:pPr>
              <a:lnSpc>
                <a:spcPts val="1800"/>
              </a:lnSpc>
            </a:pPr>
            <a:r>
              <a:rPr lang="en-GB" sz="1400" dirty="0" smtClean="0">
                <a:latin typeface="Verdana" pitchFamily="34" charset="0"/>
              </a:rPr>
              <a:t>Fuente: GOB 2014, presentación de NRF de Brasil a la CMNUCC.</a:t>
            </a:r>
          </a:p>
        </p:txBody>
      </p:sp>
      <p:pic>
        <p:nvPicPr>
          <p:cNvPr id="6" name="Picture 5"/>
          <p:cNvPicPr>
            <a:picLocks noChangeAspect="1"/>
          </p:cNvPicPr>
          <p:nvPr/>
        </p:nvPicPr>
        <p:blipFill rotWithShape="1">
          <a:blip r:embed="rId3"/>
          <a:srcRect l="47927" t="18181" r="15979" b="35807"/>
          <a:stretch/>
        </p:blipFill>
        <p:spPr bwMode="auto">
          <a:xfrm>
            <a:off x="496172" y="2702752"/>
            <a:ext cx="6538126" cy="3084693"/>
          </a:xfrm>
          <a:prstGeom prst="rect">
            <a:avLst/>
          </a:prstGeom>
          <a:ln>
            <a:noFill/>
          </a:ln>
          <a:extLst>
            <a:ext uri="{53640926-AAD7-44D8-BBD7-CCE9431645EC}">
              <a14:shadowObscured xmlns:a14="http://schemas.microsoft.com/office/drawing/2010/main"/>
            </a:ext>
          </a:extLst>
        </p:spPr>
      </p:pic>
      <p:pic>
        <p:nvPicPr>
          <p:cNvPr id="7" name="Picture 6"/>
          <p:cNvPicPr>
            <a:picLocks noChangeAspect="1"/>
          </p:cNvPicPr>
          <p:nvPr/>
        </p:nvPicPr>
        <p:blipFill rotWithShape="1">
          <a:blip r:embed="rId3"/>
          <a:srcRect l="77171" t="67332" r="15702" b="28367"/>
          <a:stretch/>
        </p:blipFill>
        <p:spPr bwMode="auto">
          <a:xfrm>
            <a:off x="6369794" y="2873250"/>
            <a:ext cx="2230690" cy="491604"/>
          </a:xfrm>
          <a:prstGeom prst="rect">
            <a:avLst/>
          </a:prstGeom>
          <a:ln>
            <a:noFill/>
          </a:ln>
          <a:extLst>
            <a:ext uri="{53640926-AAD7-44D8-BBD7-CCE9431645EC}">
              <a14:shadowObscured xmlns:a14="http://schemas.microsoft.com/office/drawing/2010/main"/>
            </a:ext>
          </a:extLst>
        </p:spPr>
      </p:pic>
      <p:pic>
        <p:nvPicPr>
          <p:cNvPr id="8" name="Picture 7"/>
          <p:cNvPicPr>
            <a:picLocks noChangeAspect="1"/>
          </p:cNvPicPr>
          <p:nvPr/>
        </p:nvPicPr>
        <p:blipFill rotWithShape="1">
          <a:blip r:embed="rId3"/>
          <a:srcRect l="50213" t="68086" r="45900" b="29373"/>
          <a:stretch/>
        </p:blipFill>
        <p:spPr bwMode="auto">
          <a:xfrm>
            <a:off x="3888683" y="2503967"/>
            <a:ext cx="1216598" cy="290436"/>
          </a:xfrm>
          <a:prstGeom prst="rect">
            <a:avLst/>
          </a:prstGeom>
          <a:ln>
            <a:noFill/>
          </a:ln>
          <a:extLst>
            <a:ext uri="{53640926-AAD7-44D8-BBD7-CCE9431645EC}">
              <a14:shadowObscured xmlns:a14="http://schemas.microsoft.com/office/drawing/2010/main"/>
            </a:ext>
          </a:extLst>
        </p:spPr>
      </p:pic>
      <p:pic>
        <p:nvPicPr>
          <p:cNvPr id="9" name="Picture 8"/>
          <p:cNvPicPr>
            <a:picLocks noChangeAspect="1"/>
          </p:cNvPicPr>
          <p:nvPr/>
        </p:nvPicPr>
        <p:blipFill rotWithShape="1">
          <a:blip r:embed="rId3"/>
          <a:srcRect l="62396" t="68064" r="30852" b="29384"/>
          <a:stretch/>
        </p:blipFill>
        <p:spPr bwMode="auto">
          <a:xfrm>
            <a:off x="6466383" y="2737687"/>
            <a:ext cx="2113319" cy="291694"/>
          </a:xfrm>
          <a:prstGeom prst="rect">
            <a:avLst/>
          </a:prstGeom>
          <a:ln>
            <a:noFill/>
          </a:ln>
          <a:extLst>
            <a:ext uri="{53640926-AAD7-44D8-BBD7-CCE9431645EC}">
              <a14:shadowObscured xmlns:a14="http://schemas.microsoft.com/office/drawing/2010/main"/>
            </a:ext>
          </a:extLst>
        </p:spPr>
      </p:pic>
      <p:sp>
        <p:nvSpPr>
          <p:cNvPr id="11" name="TextBox 10"/>
          <p:cNvSpPr txBox="1"/>
          <p:nvPr/>
        </p:nvSpPr>
        <p:spPr>
          <a:xfrm>
            <a:off x="3850304" y="5697751"/>
            <a:ext cx="1111202" cy="305725"/>
          </a:xfrm>
          <a:prstGeom prst="rect">
            <a:avLst/>
          </a:prstGeom>
          <a:solidFill>
            <a:schemeClr val="bg1"/>
          </a:solidFill>
        </p:spPr>
        <p:txBody>
          <a:bodyPr wrap="none" rtlCol="0">
            <a:spAutoFit/>
          </a:bodyPr>
          <a:lstStyle/>
          <a:p>
            <a:pPr>
              <a:lnSpc>
                <a:spcPts val="1800"/>
              </a:lnSpc>
            </a:pPr>
            <a:r>
              <a:rPr lang="en-GB" sz="1400" dirty="0" smtClean="0">
                <a:solidFill>
                  <a:schemeClr val="accent6"/>
                </a:solidFill>
                <a:latin typeface="Verdana" pitchFamily="34" charset="0"/>
              </a:rPr>
              <a:t>Tiempo ---</a:t>
            </a:r>
            <a:r>
              <a:rPr lang="en-GB" sz="1400" dirty="0" smtClean="0">
                <a:solidFill>
                  <a:schemeClr val="accent6"/>
                </a:solidFill>
                <a:latin typeface="Verdana" pitchFamily="34" charset="0"/>
                <a:sym typeface="Wingdings" panose="05000000000000000000" pitchFamily="2" charset="2"/>
              </a:rPr>
              <a:t></a:t>
            </a:r>
            <a:endParaRPr lang="es-ES" sz="1400" baseline="-25000" dirty="0" smtClean="0">
              <a:solidFill>
                <a:schemeClr val="accent6"/>
              </a:solidFill>
              <a:latin typeface="Verdana" pitchFamily="34" charset="0"/>
            </a:endParaRPr>
          </a:p>
        </p:txBody>
      </p:sp>
      <p:sp>
        <p:nvSpPr>
          <p:cNvPr id="10" name="TextBox 9"/>
          <p:cNvSpPr txBox="1"/>
          <p:nvPr/>
        </p:nvSpPr>
        <p:spPr>
          <a:xfrm rot="16200000">
            <a:off x="-604066" y="4135006"/>
            <a:ext cx="2474203" cy="302712"/>
          </a:xfrm>
          <a:prstGeom prst="rect">
            <a:avLst/>
          </a:prstGeom>
          <a:solidFill>
            <a:schemeClr val="bg1"/>
          </a:solidFill>
        </p:spPr>
        <p:txBody>
          <a:bodyPr wrap="none" rtlCol="0">
            <a:spAutoFit/>
          </a:bodyPr>
          <a:lstStyle/>
          <a:p>
            <a:pPr>
              <a:lnSpc>
                <a:spcPts val="1800"/>
              </a:lnSpc>
            </a:pPr>
            <a:r>
              <a:rPr lang="en-GB" sz="1400" dirty="0" smtClean="0">
                <a:solidFill>
                  <a:schemeClr val="accent6"/>
                </a:solidFill>
                <a:latin typeface="Verdana" pitchFamily="34" charset="0"/>
              </a:rPr>
              <a:t>Emisiones forestales (MtCO</a:t>
            </a:r>
            <a:r>
              <a:rPr lang="en-GB" sz="1400" baseline="-25000" dirty="0" smtClean="0">
                <a:solidFill>
                  <a:schemeClr val="accent6"/>
                </a:solidFill>
                <a:latin typeface="Verdana" pitchFamily="34" charset="0"/>
              </a:rPr>
              <a:t>2</a:t>
            </a:r>
            <a:r>
              <a:rPr lang="en-GB" sz="1400" dirty="0" smtClean="0">
                <a:solidFill>
                  <a:schemeClr val="accent6"/>
                </a:solidFill>
                <a:latin typeface="Verdana" pitchFamily="34" charset="0"/>
              </a:rPr>
              <a:t>)</a:t>
            </a:r>
            <a:endParaRPr lang="es-ES" sz="1400" baseline="-25000" dirty="0" smtClean="0">
              <a:solidFill>
                <a:schemeClr val="accent6"/>
              </a:solidFill>
              <a:latin typeface="Verdana" pitchFamily="34" charset="0"/>
            </a:endParaRPr>
          </a:p>
        </p:txBody>
      </p:sp>
      <p:pic>
        <p:nvPicPr>
          <p:cNvPr id="12" name="Picture 11"/>
          <p:cNvPicPr>
            <a:picLocks noChangeAspect="1"/>
          </p:cNvPicPr>
          <p:nvPr/>
        </p:nvPicPr>
        <p:blipFill rotWithShape="1">
          <a:blip r:embed="rId3"/>
          <a:srcRect l="54025" t="68059" r="37558" b="29061"/>
          <a:stretch/>
        </p:blipFill>
        <p:spPr bwMode="auto">
          <a:xfrm>
            <a:off x="3863107" y="2737687"/>
            <a:ext cx="2634449" cy="329168"/>
          </a:xfrm>
          <a:prstGeom prst="rect">
            <a:avLst/>
          </a:prstGeom>
          <a:ln>
            <a:noFill/>
          </a:ln>
          <a:extLst>
            <a:ext uri="{53640926-AAD7-44D8-BBD7-CCE9431645EC}">
              <a14:shadowObscured xmlns:a14="http://schemas.microsoft.com/office/drawing/2010/main"/>
            </a:ext>
          </a:extLst>
        </p:spPr>
      </p:pic>
      <p:pic>
        <p:nvPicPr>
          <p:cNvPr id="4" name="Picture 3"/>
          <p:cNvPicPr>
            <a:picLocks noChangeAspect="1"/>
          </p:cNvPicPr>
          <p:nvPr/>
        </p:nvPicPr>
        <p:blipFill rotWithShape="1">
          <a:blip r:embed="rId3"/>
          <a:srcRect l="69157" t="68094" r="22901" b="28845"/>
          <a:stretch/>
        </p:blipFill>
        <p:spPr bwMode="auto">
          <a:xfrm>
            <a:off x="3883174" y="2967035"/>
            <a:ext cx="2485778" cy="3498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71492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189244"/>
            <a:ext cx="8442796" cy="1107293"/>
          </a:xfrm>
        </p:spPr>
        <p:txBody>
          <a:bodyPr/>
          <a:lstStyle/>
          <a:p>
            <a:pPr lvl="0"/>
            <a:r>
              <a:rPr lang="en-GB" dirty="0" smtClean="0">
                <a:solidFill>
                  <a:schemeClr val="tx1"/>
                </a:solidFill>
              </a:rPr>
              <a:t>2. Información transparente, completa, uniforme y exacta</a:t>
            </a:r>
            <a:endParaRPr lang="es-ES" dirty="0"/>
          </a:p>
        </p:txBody>
      </p:sp>
      <p:sp>
        <p:nvSpPr>
          <p:cNvPr id="3" name="Text Placeholder 2"/>
          <p:cNvSpPr>
            <a:spLocks noGrp="1"/>
          </p:cNvSpPr>
          <p:nvPr>
            <p:ph type="body" sz="quarter" idx="10"/>
          </p:nvPr>
        </p:nvSpPr>
        <p:spPr>
          <a:xfrm>
            <a:off x="380257" y="1336632"/>
            <a:ext cx="8521188" cy="4404807"/>
          </a:xfrm>
        </p:spPr>
        <p:txBody>
          <a:bodyPr/>
          <a:lstStyle/>
          <a:p>
            <a:pPr>
              <a:spcBef>
                <a:spcPts val="500"/>
              </a:spcBef>
            </a:pPr>
            <a:r>
              <a:rPr lang="es-ES" sz="1800" dirty="0" smtClean="0"/>
              <a:t>Transparencia:</a:t>
            </a:r>
          </a:p>
          <a:p>
            <a:pPr lvl="1">
              <a:spcBef>
                <a:spcPts val="500"/>
              </a:spcBef>
            </a:pPr>
            <a:r>
              <a:rPr lang="es-ES" sz="1800" dirty="0" smtClean="0"/>
              <a:t>Descripción detallada de todos los datos, métodos y productos</a:t>
            </a:r>
            <a:endParaRPr lang="es-ES" sz="1800" i="1" dirty="0" smtClean="0"/>
          </a:p>
          <a:p>
            <a:pPr>
              <a:spcBef>
                <a:spcPts val="500"/>
              </a:spcBef>
            </a:pPr>
            <a:r>
              <a:rPr lang="es-ES" sz="1800" dirty="0" smtClean="0"/>
              <a:t>Integridad:</a:t>
            </a:r>
          </a:p>
          <a:p>
            <a:pPr lvl="1">
              <a:spcBef>
                <a:spcPts val="500"/>
              </a:spcBef>
            </a:pPr>
            <a:r>
              <a:rPr lang="es-ES" sz="1800" dirty="0" smtClean="0"/>
              <a:t>Todas las imágenes, los datos y los productos satelitales disponibles</a:t>
            </a:r>
          </a:p>
          <a:p>
            <a:pPr>
              <a:spcBef>
                <a:spcPts val="500"/>
              </a:spcBef>
            </a:pPr>
            <a:r>
              <a:rPr lang="es-ES" sz="1800" dirty="0" smtClean="0"/>
              <a:t>Uniformidad:</a:t>
            </a:r>
          </a:p>
          <a:p>
            <a:pPr lvl="1">
              <a:spcBef>
                <a:spcPts val="500"/>
              </a:spcBef>
            </a:pPr>
            <a:r>
              <a:rPr lang="es-ES" sz="1800" dirty="0" smtClean="0">
                <a:solidFill>
                  <a:schemeClr val="tx1"/>
                </a:solidFill>
              </a:rPr>
              <a:t>Mismos métodos y datos usados para estimar e informar emisiones en el inventario nacional de gases de efecto invernadero (GEI) y para elaborar el NRF</a:t>
            </a:r>
            <a:endParaRPr lang="es-ES" sz="1800" dirty="0" smtClean="0"/>
          </a:p>
          <a:p>
            <a:pPr>
              <a:spcBef>
                <a:spcPts val="500"/>
              </a:spcBef>
            </a:pPr>
            <a:r>
              <a:rPr lang="es-ES" sz="1800" dirty="0" smtClean="0"/>
              <a:t>Exactitud:</a:t>
            </a:r>
          </a:p>
          <a:p>
            <a:pPr lvl="1">
              <a:spcBef>
                <a:spcPts val="500"/>
              </a:spcBef>
            </a:pPr>
            <a:r>
              <a:rPr lang="es-ES" sz="1800" dirty="0" smtClean="0"/>
              <a:t>Datos de actividad: uso de datos de Landsat con alta exactitud</a:t>
            </a:r>
          </a:p>
          <a:p>
            <a:pPr lvl="1">
              <a:spcBef>
                <a:spcPts val="500"/>
              </a:spcBef>
            </a:pPr>
            <a:r>
              <a:rPr lang="es-ES" sz="1800" dirty="0" smtClean="0"/>
              <a:t>Factores de emisión: todavía existen muchas incertidumbres </a:t>
            </a:r>
            <a:br>
              <a:rPr lang="es-ES" sz="1800" dirty="0" smtClean="0"/>
            </a:br>
            <a:r>
              <a:rPr lang="es-ES" sz="1800" dirty="0" smtClean="0"/>
              <a:t>en los datos</a:t>
            </a:r>
            <a:endParaRPr lang="es-ES" sz="1800" dirty="0"/>
          </a:p>
        </p:txBody>
      </p:sp>
    </p:spTree>
    <p:extLst>
      <p:ext uri="{BB962C8B-B14F-4D97-AF65-F5344CB8AC3E}">
        <p14:creationId xmlns:p14="http://schemas.microsoft.com/office/powerpoint/2010/main" val="1445430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1353086"/>
          </a:xfrm>
        </p:spPr>
        <p:txBody>
          <a:bodyPr/>
          <a:lstStyle/>
          <a:p>
            <a:pPr lvl="0"/>
            <a:r>
              <a:rPr lang="es-ES" dirty="0" smtClean="0">
                <a:solidFill>
                  <a:schemeClr val="tx1"/>
                </a:solidFill>
              </a:rPr>
              <a:t>3. Reservas y gases, y actividades incluidas en la elaboración de NRF</a:t>
            </a:r>
            <a:endParaRPr lang="es-ES" dirty="0"/>
          </a:p>
        </p:txBody>
      </p:sp>
      <p:sp>
        <p:nvSpPr>
          <p:cNvPr id="3" name="Text Placeholder 2"/>
          <p:cNvSpPr>
            <a:spLocks noGrp="1"/>
          </p:cNvSpPr>
          <p:nvPr>
            <p:ph type="body" sz="quarter" idx="10"/>
          </p:nvPr>
        </p:nvSpPr>
        <p:spPr>
          <a:xfrm>
            <a:off x="421200" y="1741714"/>
            <a:ext cx="8521188" cy="4183135"/>
          </a:xfrm>
        </p:spPr>
        <p:txBody>
          <a:bodyPr/>
          <a:lstStyle/>
          <a:p>
            <a:r>
              <a:rPr dirty="0" smtClean="0"/>
              <a:t>Reservas:</a:t>
            </a:r>
          </a:p>
          <a:p>
            <a:pPr lvl="1"/>
            <a:r>
              <a:rPr dirty="0" smtClean="0"/>
              <a:t>Biomasa aérea</a:t>
            </a:r>
          </a:p>
          <a:p>
            <a:pPr lvl="1"/>
            <a:r>
              <a:rPr dirty="0" smtClean="0"/>
              <a:t>Biomasa subterránea</a:t>
            </a:r>
          </a:p>
          <a:p>
            <a:pPr lvl="1"/>
            <a:r>
              <a:rPr lang="fr-FR" dirty="0" err="1" smtClean="0"/>
              <a:t>Hojarasca</a:t>
            </a:r>
            <a:endParaRPr dirty="0" smtClean="0"/>
          </a:p>
          <a:p>
            <a:r>
              <a:rPr dirty="0" smtClean="0"/>
              <a:t>Gases:</a:t>
            </a:r>
          </a:p>
          <a:p>
            <a:pPr lvl="1"/>
            <a:r>
              <a:rPr dirty="0" smtClean="0"/>
              <a:t>Emisiones de CO</a:t>
            </a:r>
            <a:r>
              <a:rPr lang="en-GB" baseline="-25000" dirty="0" smtClean="0"/>
              <a:t>2</a:t>
            </a:r>
            <a:endParaRPr lang="es-ES" dirty="0"/>
          </a:p>
          <a:p>
            <a:r>
              <a:rPr dirty="0" smtClean="0"/>
              <a:t>Actividad:</a:t>
            </a:r>
            <a:endParaRPr lang="es-ES" dirty="0"/>
          </a:p>
          <a:p>
            <a:pPr lvl="1"/>
            <a:r>
              <a:rPr dirty="0" smtClean="0"/>
              <a:t>Deforestación</a:t>
            </a:r>
          </a:p>
          <a:p>
            <a:pPr marL="696913" lvl="1" indent="0">
              <a:buNone/>
            </a:pPr>
            <a:endParaRPr lang="es-ES" dirty="0" smtClean="0"/>
          </a:p>
        </p:txBody>
      </p:sp>
    </p:spTree>
    <p:extLst>
      <p:ext uri="{BB962C8B-B14F-4D97-AF65-F5344CB8AC3E}">
        <p14:creationId xmlns:p14="http://schemas.microsoft.com/office/powerpoint/2010/main" val="1248989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065212"/>
          </a:xfrm>
        </p:spPr>
        <p:txBody>
          <a:bodyPr/>
          <a:lstStyle/>
          <a:p>
            <a:pPr marL="457200" lvl="0" indent="-457200"/>
            <a:r>
              <a:rPr dirty="0" smtClean="0"/>
              <a:t>4. </a:t>
            </a:r>
            <a:r>
              <a:rPr lang="en-GB" dirty="0">
                <a:solidFill>
                  <a:schemeClr val="tx1"/>
                </a:solidFill>
              </a:rPr>
              <a:t>La definición de bosque utilizada en la construcción del </a:t>
            </a:r>
            <a:r>
              <a:rPr lang="en-GB" dirty="0" smtClean="0">
                <a:solidFill>
                  <a:schemeClr val="tx1"/>
                </a:solidFill>
              </a:rPr>
              <a:t>NRF</a:t>
            </a:r>
            <a:endParaRPr lang="es-ES" dirty="0">
              <a:solidFill>
                <a:schemeClr val="tx1"/>
              </a:solidFill>
            </a:endParaRPr>
          </a:p>
        </p:txBody>
      </p:sp>
      <p:sp>
        <p:nvSpPr>
          <p:cNvPr id="3" name="Tijdelijke aanduiding voor tekst 2"/>
          <p:cNvSpPr>
            <a:spLocks noGrp="1"/>
          </p:cNvSpPr>
          <p:nvPr>
            <p:ph type="body" sz="quarter" idx="10"/>
          </p:nvPr>
        </p:nvSpPr>
        <p:spPr>
          <a:xfrm>
            <a:off x="421200" y="1447008"/>
            <a:ext cx="8722800" cy="4085112"/>
          </a:xfrm>
        </p:spPr>
        <p:txBody>
          <a:bodyPr/>
          <a:lstStyle/>
          <a:p>
            <a:r>
              <a:rPr lang="es-ES" dirty="0" smtClean="0"/>
              <a:t>Definición de bosque de la Organización de las Naciones Unidas para la Alimentación y la Agricultura:</a:t>
            </a:r>
          </a:p>
          <a:p>
            <a:pPr lvl="1"/>
            <a:r>
              <a:rPr lang="es-ES" dirty="0" smtClean="0"/>
              <a:t>Tierra &gt; 0,5 </a:t>
            </a:r>
            <a:r>
              <a:rPr lang="es-ES" dirty="0" smtClean="0"/>
              <a:t>hectáreas</a:t>
            </a:r>
            <a:endParaRPr lang="es-ES" dirty="0" smtClean="0"/>
          </a:p>
          <a:p>
            <a:pPr lvl="1"/>
            <a:r>
              <a:rPr lang="es-ES" dirty="0" smtClean="0"/>
              <a:t>Árboles &gt; 5 metros</a:t>
            </a:r>
          </a:p>
          <a:p>
            <a:pPr lvl="1"/>
            <a:r>
              <a:rPr lang="es-ES" dirty="0" smtClean="0"/>
              <a:t>Dosel arbóreo &gt; 10</a:t>
            </a:r>
            <a:r>
              <a:rPr lang="fr-FR" dirty="0"/>
              <a:t> </a:t>
            </a:r>
            <a:r>
              <a:rPr lang="es-ES" dirty="0" smtClean="0"/>
              <a:t>%</a:t>
            </a:r>
          </a:p>
          <a:p>
            <a:r>
              <a:rPr lang="es-ES" dirty="0" smtClean="0"/>
              <a:t>Deforestación = tala indiscriminada basada en la pérdida de cubierta total de árboles en la unidad mínima de mapeo de 6,25 hectáreas (250 x 250 m)</a:t>
            </a:r>
          </a:p>
          <a:p>
            <a:r>
              <a:rPr lang="es-ES" dirty="0" smtClean="0"/>
              <a:t>Otros tipos de pérdida, donde los umbrales del dosel arbóreo permanecen sobre el 0</a:t>
            </a:r>
            <a:r>
              <a:rPr lang="fr-FR" dirty="0"/>
              <a:t> </a:t>
            </a:r>
            <a:r>
              <a:rPr lang="es-ES" dirty="0" smtClean="0"/>
              <a:t>%, se consideran degradación de los bosques</a:t>
            </a:r>
            <a:endParaRPr lang="es-ES" dirty="0"/>
          </a:p>
        </p:txBody>
      </p:sp>
    </p:spTree>
    <p:extLst>
      <p:ext uri="{BB962C8B-B14F-4D97-AF65-F5344CB8AC3E}">
        <p14:creationId xmlns:p14="http://schemas.microsoft.com/office/powerpoint/2010/main" val="3959255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86329"/>
          </a:xfrm>
        </p:spPr>
        <p:txBody>
          <a:bodyPr/>
          <a:lstStyle/>
          <a:p>
            <a:r>
              <a:rPr lang="es-ES" sz="2800" dirty="0" smtClean="0"/>
              <a:t>Módulos de consulta recomendados</a:t>
            </a:r>
            <a:endParaRPr lang="es-ES" sz="2800" dirty="0"/>
          </a:p>
        </p:txBody>
      </p:sp>
      <p:sp>
        <p:nvSpPr>
          <p:cNvPr id="3" name="Tijdelijke aanduiding voor tekst 2"/>
          <p:cNvSpPr>
            <a:spLocks noGrp="1"/>
          </p:cNvSpPr>
          <p:nvPr>
            <p:ph type="body" sz="quarter" idx="10"/>
          </p:nvPr>
        </p:nvSpPr>
        <p:spPr>
          <a:xfrm>
            <a:off x="421200" y="1520042"/>
            <a:ext cx="8521188" cy="4025735"/>
          </a:xfrm>
        </p:spPr>
        <p:txBody>
          <a:bodyPr/>
          <a:lstStyle/>
          <a:p>
            <a:pPr lvl="0"/>
            <a:endParaRPr lang="es-ES" sz="2000" dirty="0" smtClean="0"/>
          </a:p>
          <a:p>
            <a:pPr lvl="0"/>
            <a:r>
              <a:rPr lang="es-ES" sz="2000" dirty="0">
                <a:solidFill>
                  <a:schemeClr val="accent4"/>
                </a:solidFill>
              </a:rPr>
              <a:t>Módulo 3.3 </a:t>
            </a:r>
            <a:r>
              <a:rPr lang="es-ES" sz="2000" dirty="0"/>
              <a:t>para continuar con </a:t>
            </a:r>
            <a:r>
              <a:rPr lang="es-ES" sz="2000" dirty="0" smtClean="0"/>
              <a:t>las orientaciones para la presentación de informes sobre el desempeño </a:t>
            </a:r>
            <a:r>
              <a:rPr lang="es-ES" sz="2000" dirty="0"/>
              <a:t>en materia </a:t>
            </a:r>
            <a:r>
              <a:rPr lang="es-ES" sz="2000" dirty="0" smtClean="0"/>
              <a:t/>
            </a:r>
            <a:br>
              <a:rPr lang="es-ES" sz="2000" dirty="0" smtClean="0"/>
            </a:br>
            <a:r>
              <a:rPr lang="es-ES" sz="2000" dirty="0" smtClean="0"/>
              <a:t>de </a:t>
            </a:r>
            <a:r>
              <a:rPr lang="es-ES" sz="2000" dirty="0"/>
              <a:t>REDD+ </a:t>
            </a:r>
            <a:r>
              <a:rPr lang="es-ES" sz="2000" dirty="0" smtClean="0"/>
              <a:t>siguiendo las directrices y orientaciones del IPCC</a:t>
            </a:r>
            <a:endParaRPr lang="es-ES" sz="2000" dirty="0"/>
          </a:p>
          <a:p>
            <a:pPr>
              <a:buNone/>
            </a:pPr>
            <a:endParaRPr lang="es-E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ageningen UR">
  <a:themeElements>
    <a:clrScheme name="WHUK - 010412">
      <a:dk1>
        <a:srgbClr val="005172"/>
      </a:dk1>
      <a:lt1>
        <a:srgbClr val="FFFFFF"/>
      </a:lt1>
      <a:dk2>
        <a:srgbClr val="34B233"/>
      </a:dk2>
      <a:lt2>
        <a:srgbClr val="005172"/>
      </a:lt2>
      <a:accent1>
        <a:srgbClr val="519FD7"/>
      </a:accent1>
      <a:accent2>
        <a:srgbClr val="948A85"/>
      </a:accent2>
      <a:accent3>
        <a:srgbClr val="D5D2CA"/>
      </a:accent3>
      <a:accent4>
        <a:srgbClr val="FF7900"/>
      </a:accent4>
      <a:accent5>
        <a:srgbClr val="00549F"/>
      </a:accent5>
      <a:accent6>
        <a:srgbClr val="000000"/>
      </a:accent6>
      <a:hlink>
        <a:srgbClr val="00549F"/>
      </a:hlink>
      <a:folHlink>
        <a:srgbClr val="000000"/>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solidFill>
          <a:schemeClr val="accent3"/>
        </a:solid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15699</TotalTime>
  <Words>1469</Words>
  <Application>Microsoft Office PowerPoint</Application>
  <PresentationFormat>Presentación en pantalla (4:3)</PresentationFormat>
  <Paragraphs>150</Paragraphs>
  <Slides>11</Slides>
  <Notes>8</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Wageningen UR</vt:lpstr>
      <vt:lpstr>Módulo 3.2: Datos y orientaciones sobre la elaboración de niveles de referencia para REDD+</vt:lpstr>
      <vt:lpstr>Presentación de Brasil de un NREF subnacional en el marco de la CMNUCC</vt:lpstr>
      <vt:lpstr>Presentación de Brasil de un NREF subnacional en el marco de la CMNUCC</vt:lpstr>
      <vt:lpstr>1. Información que se utilizó para elaborar el NRF</vt:lpstr>
      <vt:lpstr>1. Información que se utilizó para elaborar el NRF</vt:lpstr>
      <vt:lpstr>2. Información transparente, completa, uniforme y exacta</vt:lpstr>
      <vt:lpstr>3. Reservas y gases, y actividades incluidas en la elaboración de NRF</vt:lpstr>
      <vt:lpstr>4. La definición de bosque utilizada en la construcción del NRF</vt:lpstr>
      <vt:lpstr>Módulos de consulta recomendados</vt:lpstr>
      <vt:lpstr>Bibliografía</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Martin Brinkman</dc:creator>
  <cp:lastModifiedBy>admin</cp:lastModifiedBy>
  <cp:revision>799</cp:revision>
  <dcterms:created xsi:type="dcterms:W3CDTF">2011-09-29T08:30:03Z</dcterms:created>
  <dcterms:modified xsi:type="dcterms:W3CDTF">2015-07-03T08:02:48Z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WHUK.pptx</vt:lpwstr>
  </property>
</Properties>
</file>