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6" r:id="rId2"/>
    <p:sldId id="408" r:id="rId3"/>
    <p:sldId id="410" r:id="rId4"/>
    <p:sldId id="401" r:id="rId5"/>
    <p:sldId id="402" r:id="rId6"/>
    <p:sldId id="405" r:id="rId7"/>
    <p:sldId id="411" r:id="rId8"/>
    <p:sldId id="406" r:id="rId9"/>
    <p:sldId id="395" r:id="rId10"/>
    <p:sldId id="38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Deforestation %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Sheet1!$D$3:$D$8</c:f>
              <c:strCache>
                <c:ptCount val="6"/>
                <c:pt idx="0">
                  <c:v>Chile</c:v>
                </c:pt>
                <c:pt idx="1">
                  <c:v>Vanuatu</c:v>
                </c:pt>
                <c:pt idx="2">
                  <c:v>Cameroon</c:v>
                </c:pt>
                <c:pt idx="3">
                  <c:v>El Salvador</c:v>
                </c:pt>
                <c:pt idx="4">
                  <c:v>PNG</c:v>
                </c:pt>
                <c:pt idx="5">
                  <c:v>Honduras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-6.6000000000000003E-2</c:v>
                </c:pt>
                <c:pt idx="1">
                  <c:v>0</c:v>
                </c:pt>
                <c:pt idx="2">
                  <c:v>1E-3</c:v>
                </c:pt>
                <c:pt idx="3">
                  <c:v>1.2E-2</c:v>
                </c:pt>
                <c:pt idx="4">
                  <c:v>1.6E-2</c:v>
                </c:pt>
                <c:pt idx="5">
                  <c:v>3.1E-2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Forest cover %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Sheet1!$D$3:$D$8</c:f>
              <c:strCache>
                <c:ptCount val="6"/>
                <c:pt idx="0">
                  <c:v>Chile</c:v>
                </c:pt>
                <c:pt idx="1">
                  <c:v>Vanuatu</c:v>
                </c:pt>
                <c:pt idx="2">
                  <c:v>Cameroon</c:v>
                </c:pt>
                <c:pt idx="3">
                  <c:v>El Salvador</c:v>
                </c:pt>
                <c:pt idx="4">
                  <c:v>PNG</c:v>
                </c:pt>
                <c:pt idx="5">
                  <c:v>Honduras</c:v>
                </c:pt>
              </c:strCache>
            </c:strRef>
          </c:cat>
          <c:val>
            <c:numRef>
              <c:f>Sheet1!$F$3:$F$8</c:f>
              <c:numCache>
                <c:formatCode>General</c:formatCode>
                <c:ptCount val="6"/>
                <c:pt idx="0">
                  <c:v>0.22</c:v>
                </c:pt>
                <c:pt idx="1">
                  <c:v>0.36</c:v>
                </c:pt>
                <c:pt idx="2">
                  <c:v>0.42</c:v>
                </c:pt>
                <c:pt idx="3">
                  <c:v>0.43</c:v>
                </c:pt>
                <c:pt idx="4">
                  <c:v>0.63</c:v>
                </c:pt>
                <c:pt idx="5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132160"/>
        <c:axId val="337133952"/>
      </c:areaChart>
      <c:catAx>
        <c:axId val="33713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337133952"/>
        <c:crosses val="autoZero"/>
        <c:auto val="1"/>
        <c:lblAlgn val="ctr"/>
        <c:lblOffset val="100"/>
        <c:noMultiLvlLbl val="0"/>
      </c:catAx>
      <c:valAx>
        <c:axId val="33713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1321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187931369689883"/>
          <c:y val="0.33631096851653453"/>
          <c:w val="0.14886142704384175"/>
          <c:h val="0.2347787642099592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00"/>
      </a:pPr>
      <a:endParaRPr lang="en-US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0.81481</cdr:x>
      <cdr:y>0</cdr:y>
    </cdr:from>
    <cdr:to>
      <cdr:x>0.98956</cdr:x>
      <cdr:y>0.30933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705600" y="-1600200"/>
          <a:ext cx="1438095" cy="140000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466FBB-C358-40F8-BBF3-79A1977EA7F1}" type="datetimeFigureOut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E19F41-BFE6-4EF1-BE67-1C3296E8C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84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C1DFE-5C8B-46EC-A8E4-43D2E710F2DC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E9E7C-1552-435D-8C21-6AB2C1B6C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1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73C819-C3B0-44F3-BF12-0D3ADA6AE3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0138"/>
            <a:ext cx="9302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Forest Carbon Partnership Facility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5029200"/>
            <a:ext cx="7315200" cy="1066800"/>
          </a:xfrm>
        </p:spPr>
        <p:txBody>
          <a:bodyPr/>
          <a:lstStyle/>
          <a:p>
            <a:r>
              <a:rPr lang="en-US" dirty="0" smtClean="0"/>
              <a:t>Participants Committee Meeting (FCPF PC3)</a:t>
            </a:r>
          </a:p>
          <a:p>
            <a:r>
              <a:rPr lang="en-US" dirty="0" err="1" smtClean="0"/>
              <a:t>Montreux</a:t>
            </a:r>
            <a:r>
              <a:rPr lang="en-US" dirty="0" smtClean="0"/>
              <a:t>, Switzerland, June 16-18, 2009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E74E-1D26-49E3-8A59-5F4BA30479E4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26B38-B42C-4088-BE0C-6D1625581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F37D-C9AB-402C-AAFF-AA71FA24F7F8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5EFB-CAF7-47B3-914F-93AC9097BC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3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64A1-23A7-4C4F-AD4E-3B89BD348A4E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9B5A4-10FD-46D2-B1BF-10D8D46EB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4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lum bright="70000" contrast="-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7150-6FE0-45DC-91B3-3AA7DD16FD5F}" type="datetimeFigureOut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B3D1-0CA6-4B10-8DAB-626162D0C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18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lum bright="70000" contrast="-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7150-6FE0-45DC-91B3-3AA7DD16FD5F}" type="datetimeFigureOut">
              <a:rPr lang="en-US"/>
              <a:pPr>
                <a:defRPr/>
              </a:pPr>
              <a:t>10/20/2012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FCBB-A46D-4D07-8EAA-2871FFA5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lum bright="70000" contrast="-8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CBFF-7AA7-41BF-B3DE-2B588853F386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2EAC-AF21-4018-A844-122F18C6F2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3273-8E9A-4045-B88F-3E3D5C659015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9865-8EAD-444B-AE4D-5EDBE9111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4B8C-C429-46EF-81C7-DD783C97D0F4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EC18-8BDB-418A-9CC4-0DDCC9158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4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CEB9-146F-4BD2-90E3-8F28703D112D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B01A-E9EA-4D36-B7B9-993B9E4DB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7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07D47-4A0D-43CC-8549-DB0A569FA9D1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85DC-E6FD-4332-A864-E1595C6A5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4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3996-D541-44A0-9246-D10CCF42B3B0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B07A-9881-42DD-ACB6-E99640D38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0319-8C8E-48E2-AD29-521D8CD83112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A82DB-F9F8-4C9A-BA79-599DE7ACA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2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0E84-7651-489B-BD02-E9A40A4CBC46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59C6-C098-4B6C-A6FF-E941E4064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9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F6A726-E9C0-448C-ADFF-AE570547E899}" type="datetime1">
              <a:rPr lang="en-US"/>
              <a:pPr>
                <a:defRPr/>
              </a:pPr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1BFB31-F67A-490F-B1AC-982EB3A0F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2" r:id="rId12"/>
    <p:sldLayoutId id="214748384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8000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663300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estcarbonpartnership.org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1600200"/>
            <a:ext cx="7315200" cy="1066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Forest Carbon Partnership Facility</a:t>
            </a:r>
          </a:p>
        </p:txBody>
      </p:sp>
      <p:sp>
        <p:nvSpPr>
          <p:cNvPr id="6147" name="Subtitle 2"/>
          <p:cNvSpPr txBox="1">
            <a:spLocks/>
          </p:cNvSpPr>
          <p:nvPr/>
        </p:nvSpPr>
        <p:spPr bwMode="auto">
          <a:xfrm>
            <a:off x="0" y="26670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sz="3600" b="1">
                <a:solidFill>
                  <a:srgbClr val="663300"/>
                </a:solidFill>
                <a:latin typeface="Calibri" pitchFamily="34" charset="0"/>
              </a:rPr>
              <a:t>2a. Introduction of</a:t>
            </a:r>
          </a:p>
          <a:p>
            <a:pPr algn="ctr" eaLnBrk="1" hangingPunct="1"/>
            <a:r>
              <a:rPr lang="en-US" sz="3600" b="1">
                <a:solidFill>
                  <a:srgbClr val="663300"/>
                </a:solidFill>
                <a:latin typeface="Calibri" pitchFamily="34" charset="0"/>
              </a:rPr>
              <a:t> ad hoc Technical Advisory Panels</a:t>
            </a:r>
          </a:p>
          <a:p>
            <a:pPr algn="ctr" eaLnBrk="1" hangingPunct="1"/>
            <a:r>
              <a:rPr lang="en-US" sz="3600" b="1">
                <a:solidFill>
                  <a:srgbClr val="663300"/>
                </a:solidFill>
                <a:latin typeface="Calibri" pitchFamily="34" charset="0"/>
              </a:rPr>
              <a:t>  for PC13 R-PPs</a:t>
            </a:r>
          </a:p>
          <a:p>
            <a:pPr algn="ctr" eaLnBrk="1" hangingPunct="1">
              <a:buFont typeface="Arial" charset="0"/>
              <a:buNone/>
            </a:pPr>
            <a:endParaRPr lang="en-US" sz="3600" b="1">
              <a:solidFill>
                <a:srgbClr val="663300"/>
              </a:solidFill>
              <a:latin typeface="Calibri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3600" b="1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6148" name="Subtitle 2"/>
          <p:cNvSpPr>
            <a:spLocks noGrp="1"/>
          </p:cNvSpPr>
          <p:nvPr>
            <p:ph type="subTitle" idx="4294967295"/>
          </p:nvPr>
        </p:nvSpPr>
        <p:spPr>
          <a:xfrm>
            <a:off x="0" y="5181600"/>
            <a:ext cx="9144000" cy="13716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Thirteenth Meeting of the Participants Committee (PC13)  </a:t>
            </a:r>
          </a:p>
          <a:p>
            <a:pPr algn="ctr">
              <a:buFont typeface="Arial" charset="0"/>
              <a:buNone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 Brazzaville, Republic of Congo</a:t>
            </a:r>
          </a:p>
          <a:p>
            <a:pPr algn="ctr" eaLnBrk="1" hangingPunct="1">
              <a:buFont typeface="Arial" charset="0"/>
              <a:buNone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October 21-22, 2012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FDDAA-4150-4529-9B10-B36B8509EC6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b="1" dirty="0" smtClean="0"/>
              <a:t>Merci 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Thank </a:t>
            </a:r>
            <a:r>
              <a:rPr lang="en-US" b="1" dirty="0" smtClean="0"/>
              <a:t>you</a:t>
            </a:r>
          </a:p>
          <a:p>
            <a:pPr algn="ctr">
              <a:buNone/>
            </a:pPr>
            <a:r>
              <a:rPr lang="en-US" b="1" dirty="0" smtClean="0"/>
              <a:t>Gracias</a:t>
            </a:r>
            <a:endParaRPr lang="en-US" b="1" dirty="0"/>
          </a:p>
          <a:p>
            <a:pPr algn="ctr">
              <a:buFont typeface="Arial" charset="0"/>
              <a:buNone/>
            </a:pPr>
            <a:endParaRPr lang="en-US" b="1" dirty="0" smtClean="0"/>
          </a:p>
          <a:p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dirty="0" smtClean="0">
                <a:hlinkClick r:id="rId2"/>
              </a:rPr>
              <a:t>www.forestcarbonpartnership.org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62EAC-AF21-4018-A844-122F18C6F2C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Reviewed six countries – </a:t>
            </a:r>
          </a:p>
          <a:p>
            <a:pPr lvl="1"/>
            <a:r>
              <a:rPr lang="en-US" sz="2000" dirty="0" smtClean="0"/>
              <a:t>3 from Latin America, 1 from West Africa and 2 from South East Asia</a:t>
            </a:r>
          </a:p>
          <a:p>
            <a:r>
              <a:rPr lang="en-US" sz="2400" dirty="0" smtClean="0"/>
              <a:t>Wide range of </a:t>
            </a:r>
          </a:p>
          <a:p>
            <a:pPr lvl="1"/>
            <a:r>
              <a:rPr lang="en-US" sz="2000" dirty="0" smtClean="0"/>
              <a:t>Country populations – 0.20 million in Vanuatu to 20 million in Cameroon</a:t>
            </a:r>
          </a:p>
          <a:p>
            <a:pPr lvl="1"/>
            <a:r>
              <a:rPr lang="en-US" sz="2000" dirty="0" smtClean="0"/>
              <a:t>Rural areas – 13% in Chile to 87% in Papua New Guinea (PNG)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49349" y="304800"/>
            <a:ext cx="6328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Overview of six R-PP submissions to FCPF</a:t>
            </a:r>
            <a:endParaRPr lang="en-US" sz="2800" b="1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5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62EAC-AF21-4018-A844-122F18C6F2C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103325"/>
              </p:ext>
            </p:extLst>
          </p:nvPr>
        </p:nvGraphicFramePr>
        <p:xfrm>
          <a:off x="4953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113469" y="304800"/>
            <a:ext cx="6328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Overview of six R-PP </a:t>
            </a: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submissions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to FCPF</a:t>
            </a:r>
            <a:endParaRPr lang="en-US" sz="28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55367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Forest areas – 22% in Chile to 63% in PNG</a:t>
            </a:r>
          </a:p>
          <a:p>
            <a:r>
              <a:rPr lang="en-US" dirty="0"/>
              <a:t>Annual deforestation varies from virtually none in Chile, Vanuatu and Cameroon to between 1 and 4% in El Salvador, PNG and Honduras </a:t>
            </a:r>
          </a:p>
        </p:txBody>
      </p:sp>
    </p:spTree>
    <p:extLst>
      <p:ext uri="{BB962C8B-B14F-4D97-AF65-F5344CB8AC3E}">
        <p14:creationId xmlns:p14="http://schemas.microsoft.com/office/powerpoint/2010/main" val="21761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Continuing the established </a:t>
            </a:r>
            <a:r>
              <a:rPr lang="en-US" sz="2400" dirty="0" smtClean="0"/>
              <a:t>procedure:</a:t>
            </a:r>
            <a:endParaRPr lang="en-US" sz="2400" dirty="0" smtClean="0"/>
          </a:p>
          <a:p>
            <a:pPr marL="914400" lvl="1" indent="-457200">
              <a:buFont typeface="Arial" charset="0"/>
              <a:buAutoNum type="arabicParenR"/>
              <a:defRPr/>
            </a:pPr>
            <a:r>
              <a:rPr lang="en-US" sz="2000" dirty="0" smtClean="0"/>
              <a:t>Countries submit R-PP to FCPF/FMT</a:t>
            </a:r>
          </a:p>
          <a:p>
            <a:pPr marL="914400" lvl="1" indent="-457200">
              <a:buFont typeface="Arial" charset="0"/>
              <a:buAutoNum type="arabicParenR"/>
              <a:defRPr/>
            </a:pPr>
            <a:r>
              <a:rPr lang="en-US" sz="2000" dirty="0"/>
              <a:t>TAP country review teams </a:t>
            </a:r>
            <a:r>
              <a:rPr lang="en-US" sz="2000" dirty="0" smtClean="0"/>
              <a:t>are established </a:t>
            </a:r>
            <a:endParaRPr lang="en-US" sz="2000" dirty="0"/>
          </a:p>
          <a:p>
            <a:pPr marL="1260475" lvl="2" indent="-403225">
              <a:buFont typeface="Arial" pitchFamily="34" charset="0"/>
              <a:buChar char="•"/>
              <a:defRPr/>
            </a:pPr>
            <a:r>
              <a:rPr lang="en-US" sz="1600" dirty="0" smtClean="0"/>
              <a:t>5 </a:t>
            </a:r>
            <a:r>
              <a:rPr lang="en-US" sz="1600" dirty="0"/>
              <a:t>to 8 individual experts nominated &amp; included on FCPF Roster of Experts. Cross-disciplinary &amp; regional expertise: forest policy, MRV </a:t>
            </a:r>
          </a:p>
          <a:p>
            <a:pPr marL="1260475" lvl="2" indent="-403225">
              <a:buFont typeface="Arial" pitchFamily="34" charset="0"/>
              <a:buChar char="•"/>
              <a:defRPr/>
            </a:pPr>
            <a:r>
              <a:rPr lang="en-US" sz="1600" dirty="0"/>
              <a:t>2-3 in-country experts, including indigenous peoples expert</a:t>
            </a:r>
          </a:p>
          <a:p>
            <a:pPr marL="914400" lvl="1" indent="-457200">
              <a:buFont typeface="Arial" charset="0"/>
              <a:buAutoNum type="arabicParenR"/>
              <a:defRPr/>
            </a:pPr>
            <a:endParaRPr lang="en-US" sz="2000" dirty="0" smtClean="0"/>
          </a:p>
          <a:p>
            <a:pPr marL="914400" lvl="1" indent="-457200">
              <a:buFont typeface="Arial" charset="0"/>
              <a:buAutoNum type="arabicParenR"/>
              <a:defRPr/>
            </a:pPr>
            <a:r>
              <a:rPr lang="en-US" sz="2000" dirty="0" smtClean="0"/>
              <a:t>Groups of PC </a:t>
            </a:r>
            <a:r>
              <a:rPr lang="en-US" sz="2000" dirty="0" smtClean="0"/>
              <a:t>members are also organized</a:t>
            </a:r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57150" indent="0">
              <a:buNone/>
              <a:defRPr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324940" y="152400"/>
            <a:ext cx="2471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Review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Process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403225" indent="-4032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400" b="1" dirty="0" smtClean="0"/>
              <a:t>TAP Review:</a:t>
            </a:r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/>
              <a:t>Individual reviews, using standard review template </a:t>
            </a:r>
            <a:r>
              <a:rPr lang="en-US" sz="2400" dirty="0" smtClean="0"/>
              <a:t>and guidelines for </a:t>
            </a:r>
            <a:r>
              <a:rPr lang="en-US" sz="2400" dirty="0"/>
              <a:t>both TAP and PC reviewers.</a:t>
            </a:r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 smtClean="0"/>
              <a:t>Conference </a:t>
            </a:r>
            <a:r>
              <a:rPr lang="en-US" sz="2400" dirty="0" smtClean="0"/>
              <a:t>calls among TAP </a:t>
            </a:r>
            <a:r>
              <a:rPr lang="en-US" sz="2400" dirty="0" smtClean="0"/>
              <a:t>members</a:t>
            </a:r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 smtClean="0"/>
              <a:t>Lead reviewers are nominated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 smtClean="0"/>
              <a:t>Lead </a:t>
            </a:r>
            <a:r>
              <a:rPr lang="en-US" sz="2400" dirty="0"/>
              <a:t>reviewers </a:t>
            </a:r>
            <a:r>
              <a:rPr lang="en-US" sz="2400" dirty="0" smtClean="0"/>
              <a:t>produce </a:t>
            </a:r>
            <a:r>
              <a:rPr lang="en-US" sz="2400" dirty="0"/>
              <a:t>single synthesis </a:t>
            </a:r>
            <a:r>
              <a:rPr lang="en-US" sz="2400" dirty="0" smtClean="0"/>
              <a:t>reviews, which are shared with the countries.  </a:t>
            </a:r>
            <a:endParaRPr lang="en-US" sz="2400" dirty="0"/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/>
              <a:t>TAP conference call with country on TAP draft review synthesis</a:t>
            </a:r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 smtClean="0"/>
              <a:t>Country </a:t>
            </a:r>
            <a:r>
              <a:rPr lang="en-US" sz="2400" dirty="0"/>
              <a:t>revises R-PP, showing changes made</a:t>
            </a:r>
          </a:p>
          <a:p>
            <a:pPr marL="860425" lvl="1" indent="-403225">
              <a:buFont typeface="Wingdings" pitchFamily="2" charset="2"/>
              <a:buChar char="§"/>
              <a:defRPr/>
            </a:pPr>
            <a:r>
              <a:rPr lang="en-US" sz="2400" dirty="0"/>
              <a:t>Final TAP country review synthesis, </a:t>
            </a:r>
            <a:r>
              <a:rPr lang="en-US" sz="2400" dirty="0" smtClean="0"/>
              <a:t>and </a:t>
            </a:r>
            <a:r>
              <a:rPr lang="en-US" sz="2400" dirty="0" smtClean="0"/>
              <a:t>final </a:t>
            </a:r>
            <a:r>
              <a:rPr lang="en-US" sz="2400" dirty="0" smtClean="0"/>
              <a:t>R-PPs posted </a:t>
            </a:r>
            <a:r>
              <a:rPr lang="en-US" sz="2400" dirty="0"/>
              <a:t>on </a:t>
            </a:r>
            <a:r>
              <a:rPr lang="en-US" sz="2400" dirty="0" smtClean="0"/>
              <a:t>FCPF web </a:t>
            </a:r>
            <a:endParaRPr lang="en-US" sz="2400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28600"/>
            <a:ext cx="44338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TAP and PC Review Methods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25" y="1066800"/>
            <a:ext cx="8534400" cy="5562600"/>
          </a:xfrm>
        </p:spPr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8000"/>
                </a:solidFill>
                <a:latin typeface="+mj-lt"/>
                <a:cs typeface="Arial" charset="0"/>
              </a:rPr>
              <a:t>For </a:t>
            </a:r>
            <a:r>
              <a:rPr lang="en-US" b="1" dirty="0">
                <a:solidFill>
                  <a:srgbClr val="008000"/>
                </a:solidFill>
                <a:latin typeface="+mj-lt"/>
                <a:cs typeface="Arial" charset="0"/>
              </a:rPr>
              <a:t>PC </a:t>
            </a:r>
            <a:r>
              <a:rPr lang="en-US" b="1" dirty="0" smtClean="0">
                <a:solidFill>
                  <a:srgbClr val="008000"/>
                </a:solidFill>
                <a:latin typeface="+mj-lt"/>
                <a:cs typeface="Arial" charset="0"/>
              </a:rPr>
              <a:t>13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6 country R-PPs reviewed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5  to 8 TAP reviews per country =  36 reviews: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663300"/>
                </a:solidFill>
              </a:rPr>
              <a:t>20 from REDD country experts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FMT hired about 30 TAP experts in July-August for PC 13 and PC14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TAP held about 12 conference calls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663300"/>
                </a:solidFill>
              </a:rPr>
              <a:t>Be objective, consistent and fair</a:t>
            </a:r>
            <a:r>
              <a:rPr lang="en-US" sz="2000" dirty="0" smtClean="0">
                <a:solidFill>
                  <a:srgbClr val="663300"/>
                </a:solidFill>
              </a:rPr>
              <a:t>.</a:t>
            </a:r>
            <a:endParaRPr lang="en-US" sz="2000" dirty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663300"/>
                </a:solidFill>
              </a:rPr>
              <a:t>Provide constructive recommendations for enhancement of R-PPs by the country, and expert advice on REDD.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663300"/>
                </a:solidFill>
              </a:rPr>
              <a:t>Serve in individual capacity, not representing an organization.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srgbClr val="663300"/>
                </a:solidFill>
              </a:rPr>
              <a:t>Our thanks to the TAP members. 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58377" y="152400"/>
            <a:ext cx="5957465" cy="1231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TAP </a:t>
            </a: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process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r</a:t>
            </a: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emains labor-intensive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,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b</a:t>
            </a: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ut valuable</a:t>
            </a:r>
            <a:endParaRPr lang="en-US" sz="28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063" y="3657600"/>
            <a:ext cx="43418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Charge to the TAP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0" y="1371600"/>
            <a:ext cx="886936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72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600" b="1" dirty="0">
                <a:solidFill>
                  <a:srgbClr val="006600"/>
                </a:solidFill>
              </a:rPr>
              <a:t>Stephen Cobb (co-lead,  Cameroon, PNG, Vanuatu R-PPs)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b="1" dirty="0" smtClean="0"/>
              <a:t>Conservation and development consultant (UK)</a:t>
            </a:r>
          </a:p>
          <a:p>
            <a:pPr>
              <a:lnSpc>
                <a:spcPct val="80000"/>
              </a:lnSpc>
              <a:defRPr/>
            </a:pPr>
            <a:r>
              <a:rPr lang="en-US" sz="2600" b="1" dirty="0" err="1">
                <a:solidFill>
                  <a:srgbClr val="006600"/>
                </a:solidFill>
              </a:rPr>
              <a:t>Jayant</a:t>
            </a:r>
            <a:r>
              <a:rPr lang="en-US" sz="2600" b="1" dirty="0">
                <a:solidFill>
                  <a:srgbClr val="006600"/>
                </a:solidFill>
              </a:rPr>
              <a:t> </a:t>
            </a:r>
            <a:r>
              <a:rPr lang="en-US" sz="2600" b="1" dirty="0" err="1">
                <a:solidFill>
                  <a:srgbClr val="006600"/>
                </a:solidFill>
              </a:rPr>
              <a:t>Sathaye</a:t>
            </a:r>
            <a:r>
              <a:rPr lang="en-US" sz="2600" b="1" dirty="0">
                <a:solidFill>
                  <a:srgbClr val="006600"/>
                </a:solidFill>
              </a:rPr>
              <a:t> (co-lead, PNG and Vanuatu R-PPs)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b="1" dirty="0" smtClean="0"/>
              <a:t>Lawrence Berkeley National Lab. (US and India)</a:t>
            </a:r>
          </a:p>
          <a:p>
            <a:pPr>
              <a:lnSpc>
                <a:spcPct val="80000"/>
              </a:lnSpc>
              <a:defRPr/>
            </a:pPr>
            <a:r>
              <a:rPr lang="en-US" sz="2600" b="1" dirty="0">
                <a:solidFill>
                  <a:srgbClr val="006600"/>
                </a:solidFill>
              </a:rPr>
              <a:t>Ken Creighton  (co-lead, Cameroon R-PP)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b="1" dirty="0" smtClean="0"/>
              <a:t>USAID </a:t>
            </a:r>
            <a:r>
              <a:rPr lang="en-US" sz="2000" b="1" dirty="0"/>
              <a:t>Central Africa Regional Program for the Environment (CARPE)</a:t>
            </a:r>
            <a:endParaRPr lang="en-US" sz="2000" b="1" dirty="0" smtClean="0"/>
          </a:p>
          <a:p>
            <a:pPr>
              <a:lnSpc>
                <a:spcPct val="80000"/>
              </a:lnSpc>
              <a:defRPr/>
            </a:pPr>
            <a:r>
              <a:rPr lang="en-US" sz="2600" b="1" dirty="0" smtClean="0">
                <a:solidFill>
                  <a:srgbClr val="006600"/>
                </a:solidFill>
              </a:rPr>
              <a:t>Gisela </a:t>
            </a:r>
            <a:r>
              <a:rPr lang="en-US" sz="2600" b="1" dirty="0" err="1">
                <a:solidFill>
                  <a:srgbClr val="006600"/>
                </a:solidFill>
              </a:rPr>
              <a:t>Ulloa</a:t>
            </a:r>
            <a:r>
              <a:rPr lang="en-US" sz="2600" b="1" dirty="0">
                <a:solidFill>
                  <a:srgbClr val="006600"/>
                </a:solidFill>
              </a:rPr>
              <a:t> (co-lead,  El </a:t>
            </a:r>
            <a:r>
              <a:rPr lang="en-US" sz="2600" b="1" dirty="0" smtClean="0">
                <a:solidFill>
                  <a:srgbClr val="006600"/>
                </a:solidFill>
              </a:rPr>
              <a:t>Salvador, Chile and Honduras  R-PPs)</a:t>
            </a:r>
            <a:endParaRPr lang="en-US" sz="2600" b="1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200" b="1" dirty="0"/>
              <a:t>Independent forest policy consultant (Bolivia</a:t>
            </a:r>
            <a:r>
              <a:rPr lang="en-US" sz="2000" b="1" dirty="0"/>
              <a:t>) </a:t>
            </a:r>
          </a:p>
          <a:p>
            <a:pPr>
              <a:lnSpc>
                <a:spcPct val="80000"/>
              </a:lnSpc>
              <a:defRPr/>
            </a:pPr>
            <a:endParaRPr lang="en-US" sz="2000" b="1" dirty="0" smtClean="0"/>
          </a:p>
          <a:p>
            <a:pPr lvl="1">
              <a:lnSpc>
                <a:spcPct val="80000"/>
              </a:lnSpc>
              <a:defRPr/>
            </a:pPr>
            <a:endParaRPr lang="en-US" sz="2000" b="1" dirty="0" smtClean="0"/>
          </a:p>
          <a:p>
            <a:pPr>
              <a:lnSpc>
                <a:spcPct val="80000"/>
              </a:lnSpc>
              <a:defRPr/>
            </a:pPr>
            <a:endParaRPr lang="en-US" sz="2000" b="1" dirty="0" smtClean="0"/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 smtClean="0"/>
          </a:p>
          <a:p>
            <a:pPr lvl="1">
              <a:lnSpc>
                <a:spcPct val="80000"/>
              </a:lnSpc>
              <a:buFont typeface="Arial" charset="0"/>
              <a:buNone/>
              <a:defRPr/>
            </a:pPr>
            <a:endParaRPr lang="en-US" sz="1800" b="1" dirty="0" smtClean="0"/>
          </a:p>
          <a:p>
            <a:pPr marL="568325" eaLnBrk="1" hangingPunct="1">
              <a:buFont typeface="Arial" charset="0"/>
              <a:buNone/>
              <a:defRPr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967939" y="304800"/>
            <a:ext cx="5395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TAP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r</a:t>
            </a: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eview leaders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at </a:t>
            </a:r>
            <a:r>
              <a:rPr lang="en-US" sz="2800" b="1" dirty="0" smtClean="0">
                <a:solidFill>
                  <a:srgbClr val="008000"/>
                </a:solidFill>
                <a:latin typeface="+mj-lt"/>
              </a:rPr>
              <a:t>this meeting</a:t>
            </a:r>
            <a:endParaRPr lang="en-US" sz="2800" b="1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61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403225" indent="-4032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663300"/>
                </a:solidFill>
              </a:rPr>
              <a:t>FMT has revised schedule since PC10, so PC only reviews the revised R-PP after TAP comments have been addressed.</a:t>
            </a:r>
          </a:p>
          <a:p>
            <a:pPr marL="403225" indent="-403225">
              <a:spcBef>
                <a:spcPts val="600"/>
              </a:spcBef>
              <a:buFont typeface="Wingdings" pitchFamily="2" charset="2"/>
              <a:buChar char="§"/>
            </a:pPr>
            <a:endParaRPr lang="en-US" sz="2000" dirty="0" smtClean="0">
              <a:solidFill>
                <a:srgbClr val="663300"/>
              </a:solidFill>
            </a:endParaRPr>
          </a:p>
          <a:p>
            <a:pPr marL="403225" indent="-4032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663300"/>
                </a:solidFill>
              </a:rPr>
              <a:t>For PC13 R-PPs, 12 PC members  reviewed 5 Country R-PPs (except </a:t>
            </a:r>
            <a:r>
              <a:rPr lang="en-US" sz="2000" dirty="0" smtClean="0">
                <a:solidFill>
                  <a:srgbClr val="663300"/>
                </a:solidFill>
              </a:rPr>
              <a:t>Vanuatu, which is not going to be presented in PC13):</a:t>
            </a:r>
            <a:endParaRPr lang="en-US" sz="2000" dirty="0" smtClean="0">
              <a:solidFill>
                <a:srgbClr val="663300"/>
              </a:solidFill>
            </a:endParaRPr>
          </a:p>
          <a:p>
            <a:pPr marL="803275" lvl="1" indent="-4032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2 to 5 reviewers per R-PP</a:t>
            </a:r>
          </a:p>
          <a:p>
            <a:pPr marL="803275" lvl="1" indent="-4032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1 to  3 R-PPs per member</a:t>
            </a:r>
          </a:p>
          <a:p>
            <a:pPr marL="803275" lvl="1" indent="-403225">
              <a:spcBef>
                <a:spcPts val="600"/>
              </a:spcBef>
              <a:buFont typeface="Wingdings" pitchFamily="2" charset="2"/>
              <a:buChar char="§"/>
            </a:pPr>
            <a:endParaRPr lang="en-US" sz="2000" dirty="0" smtClean="0"/>
          </a:p>
          <a:p>
            <a:pPr marL="403225" indent="-4032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663300"/>
                </a:solidFill>
              </a:rPr>
              <a:t>Many thanks to PC reviewers and lead reviewers: </a:t>
            </a:r>
            <a:r>
              <a:rPr lang="en-US" sz="2400" dirty="0" smtClean="0">
                <a:solidFill>
                  <a:srgbClr val="663300"/>
                </a:solidFill>
              </a:rPr>
              <a:t>CAR, Colombia (Lead), Indonesia, </a:t>
            </a:r>
            <a:r>
              <a:rPr lang="en-US" sz="2400" dirty="0" err="1" smtClean="0">
                <a:solidFill>
                  <a:srgbClr val="663300"/>
                </a:solidFill>
              </a:rPr>
              <a:t>RoC</a:t>
            </a:r>
            <a:r>
              <a:rPr lang="en-US" sz="2400" dirty="0" smtClean="0">
                <a:solidFill>
                  <a:srgbClr val="663300"/>
                </a:solidFill>
              </a:rPr>
              <a:t> (Lead), AFD, Australia, Canada, EU, Germany (Lead), Japan (Lead), Switzerland, and USA (Lead) </a:t>
            </a:r>
          </a:p>
          <a:p>
            <a:pPr marL="803275" lvl="1" indent="-403225">
              <a:spcBef>
                <a:spcPts val="600"/>
              </a:spcBef>
              <a:buFont typeface="Wingdings" pitchFamily="2" charset="2"/>
              <a:buChar char="§"/>
            </a:pPr>
            <a:endParaRPr lang="en-US" sz="1600" dirty="0" smtClean="0"/>
          </a:p>
          <a:p>
            <a:pPr marL="803275" lvl="1" indent="-403225">
              <a:spcBef>
                <a:spcPts val="600"/>
              </a:spcBef>
              <a:buFont typeface="Wingdings" pitchFamily="2" charset="2"/>
              <a:buChar char="§"/>
            </a:pPr>
            <a:endParaRPr lang="en-US" sz="1600" dirty="0" smtClean="0"/>
          </a:p>
          <a:p>
            <a:pPr marL="403225" indent="-403225">
              <a:spcBef>
                <a:spcPts val="600"/>
              </a:spcBef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19400" y="228600"/>
            <a:ext cx="30321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</a:rPr>
              <a:t>PC Review of R-PPs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762000"/>
          <a:ext cx="8648699" cy="4029075"/>
        </p:xfrm>
        <a:graphic>
          <a:graphicData uri="http://schemas.openxmlformats.org/drawingml/2006/table">
            <a:tbl>
              <a:tblPr/>
              <a:tblGrid>
                <a:gridCol w="4324591"/>
                <a:gridCol w="1909269"/>
                <a:gridCol w="2414839"/>
              </a:tblGrid>
              <a:tr h="958686">
                <a:tc>
                  <a:txBody>
                    <a:bodyPr/>
                    <a:lstStyle/>
                    <a:p>
                      <a:pPr marL="31115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1115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R-PP Draft Received by FMT</a:t>
                      </a:r>
                      <a:endParaRPr lang="en-US" sz="1800" b="1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Revised </a:t>
                      </a:r>
                      <a:r>
                        <a:rPr lang="en-US" sz="1800" b="1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R-PP, and Final TAP </a:t>
                      </a:r>
                      <a:r>
                        <a:rPr lang="en-US" sz="1800" b="1" baseline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Reviews </a:t>
                      </a:r>
                      <a:r>
                        <a:rPr lang="en-US" sz="1800" b="1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on Website</a:t>
                      </a:r>
                      <a:endParaRPr lang="en-US" sz="1800" b="1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PC Meeting:</a:t>
                      </a: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Tentative </a:t>
                      </a:r>
                      <a:r>
                        <a:rPr lang="en-US" sz="1800" b="1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Dates</a:t>
                      </a:r>
                      <a:endParaRPr lang="en-US" sz="1800" b="1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79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August 6, 2012    (New </a:t>
                      </a:r>
                      <a:r>
                        <a:rPr lang="en-US" sz="2000" b="0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submission</a:t>
                      </a: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August 25</a:t>
                      </a:r>
                      <a:r>
                        <a:rPr lang="en-US" sz="2000" b="0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2012   (</a:t>
                      </a:r>
                      <a:r>
                        <a:rPr lang="en-US" sz="2000" b="0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Resubmission)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October 5, 2012</a:t>
                      </a:r>
                      <a:endParaRPr lang="en-US" sz="2000" b="0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October 21-23, 2012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PC 13, </a:t>
                      </a:r>
                      <a:r>
                        <a:rPr lang="en-US" sz="2000" b="0" i="1" baseline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Brazzaville, Republic of Congo</a:t>
                      </a:r>
                      <a:endParaRPr lang="en-US" sz="2000" b="0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910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December 19, 2012   (</a:t>
                      </a:r>
                      <a:r>
                        <a:rPr lang="en-US" sz="2000" b="0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New submission)</a:t>
                      </a: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January 10, 2013</a:t>
                      </a:r>
                      <a:r>
                        <a:rPr lang="en-US" sz="2000" b="0" baseline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(Resubmission)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Late February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2000" b="0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March18 – 22??, 2013</a:t>
                      </a:r>
                      <a:endParaRPr lang="en-US" sz="2000" b="0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rgbClr val="6633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PC14  TBA</a:t>
                      </a:r>
                      <a:endParaRPr lang="en-US" sz="2000" b="0" dirty="0">
                        <a:solidFill>
                          <a:srgbClr val="6633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47800" y="152400"/>
            <a:ext cx="6248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8000"/>
                </a:solidFill>
                <a:latin typeface="+mj-lt"/>
                <a:ea typeface="Times New Roman" pitchFamily="18" charset="0"/>
                <a:cs typeface="Arial" pitchFamily="34" charset="0"/>
              </a:rPr>
              <a:t>Schedule for R-PP Submission (tentative)</a:t>
            </a:r>
            <a:endParaRPr lang="en-US" sz="2800" dirty="0">
              <a:solidFill>
                <a:srgbClr val="008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352800"/>
            <a:ext cx="4419600" cy="132556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5181600"/>
            <a:ext cx="8534400" cy="1295400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663300"/>
                </a:solidFill>
              </a:rPr>
              <a:t>FMT Strongly urges countries yet to submit R-PPs to use R-PP Template version 6 (April 20, 2012).  The Template and Annexes in English, French and Spanish are available on FCPF website.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1828800"/>
            <a:ext cx="85344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7200" y="1828800"/>
            <a:ext cx="8382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686</Words>
  <Application>Microsoft Office PowerPoint</Application>
  <PresentationFormat>On-screen Show (4:3)</PresentationFormat>
  <Paragraphs>112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Leonel Iglesias Gutierrez</dc:creator>
  <cp:lastModifiedBy>Leonel Iglesias Gutierrez</cp:lastModifiedBy>
  <cp:revision>33</cp:revision>
  <dcterms:modified xsi:type="dcterms:W3CDTF">2012-10-21T00:27:36Z</dcterms:modified>
</cp:coreProperties>
</file>