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5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318AB-03BF-44B7-AFC3-651C243B5809}" v="2" dt="2021-12-06T12:30:56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Whitehouse" userId="c1766e7b-87ea-40b4-9626-a6ee0a9c569c" providerId="ADAL" clId="{2CC318AB-03BF-44B7-AFC3-651C243B5809}"/>
    <pc:docChg chg="modSld sldOrd">
      <pc:chgData name="Simon Whitehouse" userId="c1766e7b-87ea-40b4-9626-a6ee0a9c569c" providerId="ADAL" clId="{2CC318AB-03BF-44B7-AFC3-651C243B5809}" dt="2021-12-06T12:33:16.057" v="45"/>
      <pc:docMkLst>
        <pc:docMk/>
      </pc:docMkLst>
      <pc:sldChg chg="modSp mod">
        <pc:chgData name="Simon Whitehouse" userId="c1766e7b-87ea-40b4-9626-a6ee0a9c569c" providerId="ADAL" clId="{2CC318AB-03BF-44B7-AFC3-651C243B5809}" dt="2021-12-06T12:31:11.384" v="33" actId="14100"/>
        <pc:sldMkLst>
          <pc:docMk/>
          <pc:sldMk cId="3309039429" sldId="256"/>
        </pc:sldMkLst>
        <pc:spChg chg="mod">
          <ac:chgData name="Simon Whitehouse" userId="c1766e7b-87ea-40b4-9626-a6ee0a9c569c" providerId="ADAL" clId="{2CC318AB-03BF-44B7-AFC3-651C243B5809}" dt="2021-12-06T12:31:11.384" v="33" actId="14100"/>
          <ac:spMkLst>
            <pc:docMk/>
            <pc:sldMk cId="3309039429" sldId="256"/>
            <ac:spMk id="2" creationId="{0AEE1322-92F9-4C43-BF12-5822E2DB257D}"/>
          </ac:spMkLst>
        </pc:spChg>
        <pc:spChg chg="mod">
          <ac:chgData name="Simon Whitehouse" userId="c1766e7b-87ea-40b4-9626-a6ee0a9c569c" providerId="ADAL" clId="{2CC318AB-03BF-44B7-AFC3-651C243B5809}" dt="2021-12-06T12:30:46.203" v="29" actId="1076"/>
          <ac:spMkLst>
            <pc:docMk/>
            <pc:sldMk cId="3309039429" sldId="256"/>
            <ac:spMk id="3" creationId="{A35B7157-D372-425D-8096-EDC4707DA87C}"/>
          </ac:spMkLst>
        </pc:spChg>
        <pc:picChg chg="mod">
          <ac:chgData name="Simon Whitehouse" userId="c1766e7b-87ea-40b4-9626-a6ee0a9c569c" providerId="ADAL" clId="{2CC318AB-03BF-44B7-AFC3-651C243B5809}" dt="2021-12-06T12:30:56.878" v="31" actId="1076"/>
          <ac:picMkLst>
            <pc:docMk/>
            <pc:sldMk cId="3309039429" sldId="256"/>
            <ac:picMk id="4" creationId="{FAAF5ED6-23ED-4DFD-ABEA-91881EF78D31}"/>
          </ac:picMkLst>
        </pc:picChg>
      </pc:sldChg>
      <pc:sldChg chg="ord">
        <pc:chgData name="Simon Whitehouse" userId="c1766e7b-87ea-40b4-9626-a6ee0a9c569c" providerId="ADAL" clId="{2CC318AB-03BF-44B7-AFC3-651C243B5809}" dt="2021-12-06T12:32:33.434" v="43"/>
        <pc:sldMkLst>
          <pc:docMk/>
          <pc:sldMk cId="1912728093" sldId="259"/>
        </pc:sldMkLst>
      </pc:sldChg>
      <pc:sldChg chg="modSp mod ord">
        <pc:chgData name="Simon Whitehouse" userId="c1766e7b-87ea-40b4-9626-a6ee0a9c569c" providerId="ADAL" clId="{2CC318AB-03BF-44B7-AFC3-651C243B5809}" dt="2021-12-06T12:33:16.057" v="45"/>
        <pc:sldMkLst>
          <pc:docMk/>
          <pc:sldMk cId="3962159001" sldId="267"/>
        </pc:sldMkLst>
        <pc:graphicFrameChg chg="modGraphic">
          <ac:chgData name="Simon Whitehouse" userId="c1766e7b-87ea-40b4-9626-a6ee0a9c569c" providerId="ADAL" clId="{2CC318AB-03BF-44B7-AFC3-651C243B5809}" dt="2021-12-06T12:32:14.278" v="41" actId="20577"/>
          <ac:graphicFrameMkLst>
            <pc:docMk/>
            <pc:sldMk cId="3962159001" sldId="267"/>
            <ac:graphicFrameMk id="7" creationId="{6D6C1F3A-9E21-43CC-8E78-D2CAC12AEF0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97BD1-05AD-4DBC-9167-AA65F73B92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33C2B-27B6-423B-BCD7-5BC381AC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‘Market’ in this slide means the generation of an asset (credit) which may or may not be transferred. </a:t>
            </a:r>
          </a:p>
          <a:p>
            <a:endParaRPr lang="en-US"/>
          </a:p>
          <a:p>
            <a:r>
              <a:rPr lang="en-US"/>
              <a:t>‘Non-Market’ is payment against a reported amount. No asset is actually created. </a:t>
            </a:r>
          </a:p>
          <a:p>
            <a:endParaRPr lang="en-US"/>
          </a:p>
          <a:p>
            <a:r>
              <a:rPr lang="en-US"/>
              <a:t>Arrow: In the case of non-market mechanisms, finance providers define their specific requirements in addition to those defined under the Warsaw framework.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5865C-160A-40A2-86F9-ECABE59105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5865C-160A-40A2-86F9-ECABE5910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1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5865C-160A-40A2-86F9-ECABE59105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/>
              <a:t>Eligible entities</a:t>
            </a:r>
            <a:r>
              <a:rPr lang="pt-PT"/>
              <a:t>: ART-TREES are more restrictive. This results in 3-4 FCPF ER Programs (CIV, Madagascar, Guatemala and Mozambique) not being eligible. </a:t>
            </a:r>
          </a:p>
          <a:p>
            <a:r>
              <a:rPr lang="pt-PT" b="1"/>
              <a:t>Crediting period</a:t>
            </a:r>
            <a:r>
              <a:rPr lang="pt-PT"/>
              <a:t>: </a:t>
            </a:r>
            <a:r>
              <a:rPr lang="en-US"/>
              <a:t>In general, under ART/TREES countries allow crediting before and after the crediting period under FCPF/ISFL. This is where countries can find some synergies by issuing pre-ERPA and post-ERPA credits. Moreover, it is important to note that subnational jurisdictions are required to transition to national level before December 2030.</a:t>
            </a:r>
          </a:p>
          <a:p>
            <a:r>
              <a:rPr lang="en-US" b="1"/>
              <a:t>Scope: </a:t>
            </a:r>
            <a:r>
              <a:rPr lang="en-US"/>
              <a:t>ART/TREES is similar to FCPF, but ART-TREES is a bit more restrictive (removals can only be accounted if deforestation is reduced, HFLD has more restrictive eligible requirements)</a:t>
            </a:r>
          </a:p>
          <a:p>
            <a:r>
              <a:rPr lang="en-US" b="1"/>
              <a:t>Methodological Requirements</a:t>
            </a:r>
            <a:r>
              <a:rPr lang="en-US"/>
              <a:t>: ART/TREES provides more detailed requirements (less flexibility) which build on current best practices already observed in FCPF ER Programs. One important difference is that the reference period is 5 years instead of 10 years (FCPF), so in countries with upward trends ART/TREES will provide higher reference levels. </a:t>
            </a:r>
          </a:p>
          <a:p>
            <a:r>
              <a:rPr lang="en-US" b="1"/>
              <a:t>Discounts</a:t>
            </a:r>
            <a:r>
              <a:rPr lang="en-US"/>
              <a:t>: More significant under ART/TREES which could affect volumes of ER generated. In some countries this difference could be extremely significant. FCPF estimates that there could be a 30% difference in average. </a:t>
            </a:r>
          </a:p>
          <a:p>
            <a:r>
              <a:rPr lang="en-US" b="1"/>
              <a:t>Safeguards</a:t>
            </a:r>
            <a:r>
              <a:rPr lang="en-US"/>
              <a:t>: ART/TREES include indicators that provide more detail to the Cancun guidance. In general, ESF is well aligned to ART/TREES, but ART/TREES would require additional reporting and require third-party verification. WB ESF would not be automatically accepted. </a:t>
            </a:r>
          </a:p>
          <a:p>
            <a:r>
              <a:rPr lang="en-US" b="1"/>
              <a:t>ER Title</a:t>
            </a:r>
            <a:r>
              <a:rPr lang="en-US"/>
              <a:t>: Similar requirements. </a:t>
            </a:r>
          </a:p>
          <a:p>
            <a:r>
              <a:rPr lang="en-US" b="1"/>
              <a:t>Validation and Verification</a:t>
            </a:r>
            <a:r>
              <a:rPr lang="en-US"/>
              <a:t>: Similar requirements.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5865C-160A-40A2-86F9-ECABE59105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DEAF-2CED-4C79-9020-4906F6F9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590B-F25B-423A-8896-3175DB41A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EC73E-3BC3-4199-903A-0BDA0217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DDD5-C1B3-4C54-89CF-3C16AC4B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9E57E-5676-4334-85F5-3DC6DBCE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9715-E2FF-4092-8073-187FF1E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12100-1ABD-43D1-A374-8B1AB5B5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AA31-4F52-4DC0-890A-4F7FF3E1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FFD7-46B4-4145-A150-CB8D375D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F9F7-4CB7-41CF-9DD5-134A76A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7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42C5D-CBD1-4A34-B5C1-068F61FB3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7E128-9146-42BC-B55D-EEBEB0962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4C707-CFA8-467A-B9FD-597093B9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E072-3DC3-4FD9-A9F8-0FE6D80E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20FF-7F99-4761-B0DE-65AB78B6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EBC9-9669-475A-8242-F2CDA65B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6D9F-8407-49B0-9D57-8339DFF73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0C24-3AE1-4992-8C6D-CD8FA55D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5C31-1865-4DF8-997B-6CA14B08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93FE-19F3-4F3D-9EA8-A59AC0C4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FF0F-4465-4214-8075-71DF8CAA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26B76-6C64-4757-ACB0-66CA590DD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7842-B8A1-4DF9-B8C8-38899FD8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0E4E-0AC4-4BC4-8F57-6D0C70CD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E65A-B618-4806-A33E-DF40C446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BD9B-EEA0-436D-9F3A-B9D4F3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F36E-C8B3-41CF-AFEF-B740F55CE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07A83-63C8-45E8-B56D-262670C66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4EFEA-B70F-4233-89FA-38230ECB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16814-A2C0-4FBF-A7CD-5B560E1C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0AD45-291C-44A9-9B80-621E9B9D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917B-1FD3-4AC4-B743-739B22A1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6C5E6-A07F-41A3-8C2A-F6C2680A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4BB23-86C8-462A-AAF7-29C5DBDD5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F8AE4-AD8C-4EE7-AD8D-25AC9405D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89EC6-8B13-4CD0-812C-9F8FADA26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9FDBE-3466-4CE2-9914-E9B0E213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CA2B9-3F0A-4671-9DAF-256AF999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7C71C-7A27-4C8B-9425-CA2BB1E4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DA4B-F577-4BE6-919F-589D97BA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D25D0-610F-474D-9F40-CDAA8AC5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F208D-CC59-46E2-812C-B8F2A6BB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14E42-B3B3-475C-BDD6-9DEDFAF0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1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1900F-DE7E-4FA4-9E0B-2274277D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4EFB0-7C8F-4C56-96E4-E76E83CC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C7DE6-A40D-43E6-9B14-C9CD158C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C9F1-8C53-41CA-A56B-8893424B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294F-ACCA-4458-8582-FB54B5CF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2BE27-F577-48B7-87CC-3356E3072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787E5-5248-4701-8594-859A620D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273E8-4565-4452-87B8-C7E04023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EFC14-E0C4-4A34-B75B-320C7EF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76F8-A8CC-4E3E-9D57-1BBBB2C7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ED720-18B3-4F2D-9147-41E0A13A8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59289-D09F-468E-A610-2442AD9F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92BD-A9B9-4C53-B0D8-2DF33588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490D3-3217-4713-847C-B6951FA8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7F414-9DDA-4885-99B0-5C99E110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B0C3F-699A-4737-8013-B564F904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A09AE-6F8F-4D9E-B5BE-E28288D7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8EE41-5A9D-4001-B7FF-EEF4B694A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BDA6-F1DA-48D2-B9B1-9D6456D5BE8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51296-17BB-45FF-8708-69270D88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E17AD-DAD6-476D-8827-BC49592A5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338C-4878-46AB-8A8F-E7F19C83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1322-92F9-4C43-BF12-5822E2DB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85798" cy="324682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FCPF Knowledge Day Series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1</a:t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Future of REDD+ Financing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B7157-D372-425D-8096-EDC4707DA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018" y="4885639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6 December, 2021</a:t>
            </a:r>
          </a:p>
        </p:txBody>
      </p:sp>
      <p:pic>
        <p:nvPicPr>
          <p:cNvPr id="4" name="Picture 10" descr="Readiness Fund Dashboard | Forest Carbon Partnership Facility">
            <a:extLst>
              <a:ext uri="{FF2B5EF4-FFF2-40B4-BE49-F238E27FC236}">
                <a16:creationId xmlns:a16="http://schemas.microsoft.com/office/drawing/2014/main" id="{FAAF5ED6-23ED-4DFD-ABEA-91881EF7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14" y="4369189"/>
            <a:ext cx="2488811" cy="24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3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9C1-AEFF-490A-8B6A-E6F3152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6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FCPF and ISFL – a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C066-29E5-4BD5-BD06-38AAB1A1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70"/>
            <a:ext cx="10515600" cy="4871575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Forest Carbon Partnership Facility (FCPF) - Carbon Fund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002345"/>
              </a:solidFill>
              <a:uLnTx/>
              <a:uFillTx/>
              <a:latin typeface="Garamond" panose="02020404030301010803" pitchFamily="18" charset="0"/>
              <a:cs typeface="Arial" charset="0"/>
            </a:endParaRPr>
          </a:p>
          <a:p>
            <a:pPr marL="800100" marR="0" lvl="1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All 15 ERPAs in the Carbon Fund portfolio have been signed – over $721 million committed in results-based payments.</a:t>
            </a:r>
          </a:p>
          <a:p>
            <a:pPr marL="800100" marR="0" lvl="1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ln w="0"/>
                <a:solidFill>
                  <a:srgbClr val="002345"/>
                </a:solidFill>
                <a:latin typeface="Garamond" panose="02020404030301010803" pitchFamily="18" charset="0"/>
                <a:cs typeface="Arial" charset="0"/>
              </a:rPr>
              <a:t>ERPAs are committed through December 2025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002345"/>
              </a:solidFill>
              <a:uLnTx/>
              <a:uFillTx/>
              <a:latin typeface="Garamond" panose="02020404030301010803" pitchFamily="18" charset="0"/>
              <a:cs typeface="Arial" charset="0"/>
            </a:endParaRPr>
          </a:p>
          <a:p>
            <a:pPr marL="800100" marR="0" lvl="1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ln w="0"/>
                <a:solidFill>
                  <a:srgbClr val="002345"/>
                </a:solidFill>
                <a:latin typeface="Garamond" panose="02020404030301010803" pitchFamily="18" charset="0"/>
                <a:cs typeface="Arial" charset="0"/>
              </a:rPr>
              <a:t>ERPAs currently under implementation – first verification and payment completed. Monitoring, Reporting, and Verification and subsequent payment is underway for several others.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002345"/>
              </a:solidFill>
              <a:uLnTx/>
              <a:uFillTx/>
              <a:latin typeface="Garamond" panose="02020404030301010803" pitchFamily="18" charset="0"/>
              <a:cs typeface="Arial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0"/>
              <a:solidFill>
                <a:srgbClr val="002345"/>
              </a:solidFill>
              <a:uLnTx/>
              <a:uFillTx/>
              <a:latin typeface="Garamond" panose="02020404030301010803" pitchFamily="18" charset="0"/>
              <a:cs typeface="Arial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n w="0"/>
                <a:solidFill>
                  <a:srgbClr val="002345"/>
                </a:solidFill>
                <a:latin typeface="Garamond" panose="02020404030301010803" pitchFamily="18" charset="0"/>
                <a:cs typeface="Arial" charset="0"/>
              </a:rPr>
              <a:t>BioCarbon Fund Initiative for Sustainable Forest Landscapes - IS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FL</a:t>
            </a:r>
          </a:p>
          <a:p>
            <a:pPr marL="742950" marR="0" lvl="1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5 programs in the ISFL portfolio (Colombia, Ethiopia, Indonesia, Mexico, Zambia)</a:t>
            </a:r>
          </a:p>
          <a:p>
            <a:pPr marL="742950" marR="0" lvl="1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ln w="0"/>
                <a:solidFill>
                  <a:srgbClr val="002345"/>
                </a:solidFill>
                <a:latin typeface="Garamond" panose="02020404030301010803" pitchFamily="18" charset="0"/>
                <a:cs typeface="Arial" charset="0"/>
              </a:rPr>
              <a:t>Ethiopia completed the first ERPD assessment and now entering ERPA negotiations</a:t>
            </a:r>
          </a:p>
          <a:p>
            <a:pPr marL="742950" marR="0" lvl="1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ERPD assessment </a:t>
            </a:r>
            <a:r>
              <a:rPr lang="en-US" sz="2000" dirty="0">
                <a:ln w="0"/>
                <a:solidFill>
                  <a:srgbClr val="002345"/>
                </a:solidFill>
                <a:latin typeface="Garamond" panose="02020404030301010803" pitchFamily="18" charset="0"/>
                <a:cs typeface="Arial" charset="0"/>
              </a:rPr>
              <a:t>is underway Colombia, and shortly underway for the other 3 programs</a:t>
            </a:r>
          </a:p>
          <a:p>
            <a:pPr marL="742950" marR="0" lvl="1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2345"/>
                </a:solidFill>
                <a:uLnTx/>
                <a:uFillTx/>
                <a:latin typeface="Garamond" panose="02020404030301010803" pitchFamily="18" charset="0"/>
                <a:cs typeface="Arial" charset="0"/>
              </a:rPr>
              <a:t>ERPAs to be signed will be committed through 2030 for about $250 million in results-based payments. </a:t>
            </a:r>
            <a:endParaRPr kumimoji="0" lang="en-US" b="0" i="0" u="none" strike="noStrike" kern="1200" cap="none" spc="0" normalizeH="0" baseline="0" noProof="0" dirty="0">
              <a:ln w="0"/>
              <a:solidFill>
                <a:srgbClr val="002345"/>
              </a:solidFill>
              <a:uLnTx/>
              <a:uFillTx/>
              <a:latin typeface="Garamond" panose="02020404030301010803" pitchFamily="18" charset="0"/>
              <a:cs typeface="Arial" charset="0"/>
            </a:endParaRPr>
          </a:p>
          <a:p>
            <a:pPr marL="457200" marR="0" lvl="1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dirty="0">
              <a:ln w="0"/>
              <a:solidFill>
                <a:srgbClr val="00234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aramond" panose="02020404030301010803" pitchFamily="18" charset="0"/>
              <a:cs typeface="Arial" charset="0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ACA850-62F1-479B-BAF2-BAF2E1361B39}"/>
              </a:ext>
            </a:extLst>
          </p:cNvPr>
          <p:cNvCxnSpPr/>
          <p:nvPr/>
        </p:nvCxnSpPr>
        <p:spPr>
          <a:xfrm>
            <a:off x="838200" y="1267486"/>
            <a:ext cx="105156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2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9C1-AEFF-490A-8B6A-E6F3152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6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Garamond" panose="02020404030301010803" pitchFamily="18" charset="0"/>
              </a:rPr>
              <a:t>Map of the different initiatives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ACA850-62F1-479B-BAF2-BAF2E1361B39}"/>
              </a:ext>
            </a:extLst>
          </p:cNvPr>
          <p:cNvCxnSpPr/>
          <p:nvPr/>
        </p:nvCxnSpPr>
        <p:spPr>
          <a:xfrm>
            <a:off x="838200" y="1267486"/>
            <a:ext cx="105156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F951CFF8-AE7E-4A24-96E6-77390993B263}"/>
              </a:ext>
            </a:extLst>
          </p:cNvPr>
          <p:cNvSpPr/>
          <p:nvPr/>
        </p:nvSpPr>
        <p:spPr>
          <a:xfrm>
            <a:off x="3784348" y="1439497"/>
            <a:ext cx="2915215" cy="660900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aramond" panose="02020404030301010803" pitchFamily="18" charset="0"/>
              </a:rPr>
              <a:t>Standard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62E2AC6-E9B7-45D2-AB83-774BE1E4018C}"/>
              </a:ext>
            </a:extLst>
          </p:cNvPr>
          <p:cNvSpPr/>
          <p:nvPr/>
        </p:nvSpPr>
        <p:spPr>
          <a:xfrm>
            <a:off x="7983647" y="1439501"/>
            <a:ext cx="2915215" cy="660896"/>
          </a:xfrm>
          <a:prstGeom prst="roundRect">
            <a:avLst/>
          </a:prstGeom>
          <a:solidFill>
            <a:srgbClr val="70AD4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aramond" panose="02020404030301010803" pitchFamily="18" charset="0"/>
              </a:rPr>
              <a:t>Finance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40DE99C-8DD1-4637-9418-74C46A2A9243}"/>
              </a:ext>
            </a:extLst>
          </p:cNvPr>
          <p:cNvSpPr/>
          <p:nvPr/>
        </p:nvSpPr>
        <p:spPr>
          <a:xfrm>
            <a:off x="838201" y="2669264"/>
            <a:ext cx="2212818" cy="660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aramond" panose="02020404030301010803" pitchFamily="18" charset="0"/>
              </a:rPr>
              <a:t>Non-market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A7F542F-D301-4895-BE73-8E9AAE585C10}"/>
              </a:ext>
            </a:extLst>
          </p:cNvPr>
          <p:cNvSpPr/>
          <p:nvPr/>
        </p:nvSpPr>
        <p:spPr>
          <a:xfrm>
            <a:off x="838201" y="4605197"/>
            <a:ext cx="2212818" cy="660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aramond" panose="02020404030301010803" pitchFamily="18" charset="0"/>
              </a:rPr>
              <a:t>Market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C81CAF-51B4-429D-819D-D61513692AED}"/>
              </a:ext>
            </a:extLst>
          </p:cNvPr>
          <p:cNvCxnSpPr/>
          <p:nvPr/>
        </p:nvCxnSpPr>
        <p:spPr>
          <a:xfrm>
            <a:off x="7360468" y="1439497"/>
            <a:ext cx="0" cy="46987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986025-F580-44CC-8252-DE2CD65D3A0D}"/>
              </a:ext>
            </a:extLst>
          </p:cNvPr>
          <p:cNvCxnSpPr/>
          <p:nvPr/>
        </p:nvCxnSpPr>
        <p:spPr>
          <a:xfrm>
            <a:off x="838200" y="4010685"/>
            <a:ext cx="10515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2" descr="UNFCCC | LinkedIn">
            <a:extLst>
              <a:ext uri="{FF2B5EF4-FFF2-40B4-BE49-F238E27FC236}">
                <a16:creationId xmlns:a16="http://schemas.microsoft.com/office/drawing/2014/main" id="{9768A997-108C-457E-95DF-C86C0408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30" y="2336929"/>
            <a:ext cx="841168" cy="8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86587559-31A0-4802-8F6A-41B8CFE70AEB}"/>
              </a:ext>
            </a:extLst>
          </p:cNvPr>
          <p:cNvSpPr/>
          <p:nvPr/>
        </p:nvSpPr>
        <p:spPr>
          <a:xfrm>
            <a:off x="4499657" y="3166855"/>
            <a:ext cx="115042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Warsaw framework</a:t>
            </a:r>
          </a:p>
        </p:txBody>
      </p:sp>
      <p:pic>
        <p:nvPicPr>
          <p:cNvPr id="100" name="Picture 8" descr="COP21 - Paris Climate Conference 2015 | Gouvernement.fr">
            <a:extLst>
              <a:ext uri="{FF2B5EF4-FFF2-40B4-BE49-F238E27FC236}">
                <a16:creationId xmlns:a16="http://schemas.microsoft.com/office/drawing/2014/main" id="{22119705-F1E1-4B7C-ADFE-4B99FD1F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0480"/>
          <a:stretch/>
        </p:blipFill>
        <p:spPr bwMode="auto">
          <a:xfrm>
            <a:off x="5568526" y="2286123"/>
            <a:ext cx="917635" cy="11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399A0AC9-A0F3-46BB-820D-F141708D324E}"/>
              </a:ext>
            </a:extLst>
          </p:cNvPr>
          <p:cNvSpPr/>
          <p:nvPr/>
        </p:nvSpPr>
        <p:spPr>
          <a:xfrm>
            <a:off x="5490964" y="3382299"/>
            <a:ext cx="9790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Article</a:t>
            </a:r>
            <a:r>
              <a:rPr lang="en-US"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5/9</a:t>
            </a:r>
          </a:p>
        </p:txBody>
      </p:sp>
      <p:pic>
        <p:nvPicPr>
          <p:cNvPr id="102" name="Picture 6" descr="REDD Early Movers (REM)">
            <a:extLst>
              <a:ext uri="{FF2B5EF4-FFF2-40B4-BE49-F238E27FC236}">
                <a16:creationId xmlns:a16="http://schemas.microsoft.com/office/drawing/2014/main" id="{ACB5A149-2741-4068-8E62-5CCD0CED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15" y="3127880"/>
            <a:ext cx="2121445" cy="7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About GCF | Green Climate Fund">
            <a:extLst>
              <a:ext uri="{FF2B5EF4-FFF2-40B4-BE49-F238E27FC236}">
                <a16:creationId xmlns:a16="http://schemas.microsoft.com/office/drawing/2014/main" id="{752C3129-2F58-4AEE-9E73-FBEB7EC6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57" y="2302716"/>
            <a:ext cx="910486" cy="5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Norway's International Climate and Forest Initiative (NICFI) | Forest  Peoples Programme">
            <a:extLst>
              <a:ext uri="{FF2B5EF4-FFF2-40B4-BE49-F238E27FC236}">
                <a16:creationId xmlns:a16="http://schemas.microsoft.com/office/drawing/2014/main" id="{016A0BF6-A178-44B8-8D89-28F3F99A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873" y="2303123"/>
            <a:ext cx="1313469" cy="6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Jurisdictional and Nested REDD+ (JNR) - Verra">
            <a:extLst>
              <a:ext uri="{FF2B5EF4-FFF2-40B4-BE49-F238E27FC236}">
                <a16:creationId xmlns:a16="http://schemas.microsoft.com/office/drawing/2014/main" id="{3ECC9399-0A91-4E51-A84A-006A7ABC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58" y="4984361"/>
            <a:ext cx="1019898" cy="4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Architecture for REDD+ Transactions | TREES">
            <a:extLst>
              <a:ext uri="{FF2B5EF4-FFF2-40B4-BE49-F238E27FC236}">
                <a16:creationId xmlns:a16="http://schemas.microsoft.com/office/drawing/2014/main" id="{790A5706-043F-4992-BF79-B68EC625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86" y="5590514"/>
            <a:ext cx="1174812" cy="4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Readiness Fund Dashboard | Forest Carbon Partnership Facility">
            <a:extLst>
              <a:ext uri="{FF2B5EF4-FFF2-40B4-BE49-F238E27FC236}">
                <a16:creationId xmlns:a16="http://schemas.microsoft.com/office/drawing/2014/main" id="{6DC5687C-E477-4995-A93F-4F07465E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40" y="4094192"/>
            <a:ext cx="870351" cy="8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2" descr="Screen Shot 2014-02-09 at 10.48.53 PM.png">
            <a:extLst>
              <a:ext uri="{FF2B5EF4-FFF2-40B4-BE49-F238E27FC236}">
                <a16:creationId xmlns:a16="http://schemas.microsoft.com/office/drawing/2014/main" id="{B74E835E-1FBA-4196-8170-EA20854A47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742" y="4135794"/>
            <a:ext cx="1187439" cy="63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F3300C7-5389-4010-B60E-6DA40125F2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0041" y="5621944"/>
            <a:ext cx="1027569" cy="453960"/>
          </a:xfrm>
          <a:prstGeom prst="rect">
            <a:avLst/>
          </a:prstGeom>
        </p:spPr>
      </p:pic>
      <p:pic>
        <p:nvPicPr>
          <p:cNvPr id="110" name="Picture 8" descr="COP21 - Paris Climate Conference 2015 | Gouvernement.fr">
            <a:extLst>
              <a:ext uri="{FF2B5EF4-FFF2-40B4-BE49-F238E27FC236}">
                <a16:creationId xmlns:a16="http://schemas.microsoft.com/office/drawing/2014/main" id="{8FE79142-06F8-47D5-8B0F-E75BB153B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0480"/>
          <a:stretch/>
        </p:blipFill>
        <p:spPr bwMode="auto">
          <a:xfrm>
            <a:off x="4028278" y="4187426"/>
            <a:ext cx="841547" cy="10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BF28945A-2BF7-483E-BD19-6D1C37132EF5}"/>
              </a:ext>
            </a:extLst>
          </p:cNvPr>
          <p:cNvSpPr/>
          <p:nvPr/>
        </p:nvSpPr>
        <p:spPr>
          <a:xfrm>
            <a:off x="3998221" y="5181379"/>
            <a:ext cx="835485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Article 6</a:t>
            </a:r>
          </a:p>
        </p:txBody>
      </p:sp>
      <p:pic>
        <p:nvPicPr>
          <p:cNvPr id="112" name="Picture 10" descr="Readiness Fund Dashboard | Forest Carbon Partnership Facility">
            <a:extLst>
              <a:ext uri="{FF2B5EF4-FFF2-40B4-BE49-F238E27FC236}">
                <a16:creationId xmlns:a16="http://schemas.microsoft.com/office/drawing/2014/main" id="{F65AD028-B063-4E15-8D8E-9481E22D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51" y="4052590"/>
            <a:ext cx="870351" cy="8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2" descr="Screen Shot 2014-02-09 at 10.48.53 PM.png">
            <a:extLst>
              <a:ext uri="{FF2B5EF4-FFF2-40B4-BE49-F238E27FC236}">
                <a16:creationId xmlns:a16="http://schemas.microsoft.com/office/drawing/2014/main" id="{842AFAA2-07EA-42CE-84DD-8B0737576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153" y="4094192"/>
            <a:ext cx="1187439" cy="63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5BC34C3-094A-4169-860B-4E77ECBEF8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9575" y="4219081"/>
            <a:ext cx="1027569" cy="45396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87E9D09-4D3B-4E8B-9B96-1248C30AEC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7668" y="5504544"/>
            <a:ext cx="1032674" cy="39141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498EF29-141D-417F-BE24-0F35AC189FC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376" t="15016" r="69333" b="79014"/>
          <a:stretch/>
        </p:blipFill>
        <p:spPr>
          <a:xfrm>
            <a:off x="8720831" y="4947827"/>
            <a:ext cx="2178031" cy="399867"/>
          </a:xfrm>
          <a:prstGeom prst="rect">
            <a:avLst/>
          </a:prstGeom>
        </p:spPr>
      </p:pic>
      <p:pic>
        <p:nvPicPr>
          <p:cNvPr id="117" name="Graphic 116" descr="Supply And Demand with solid fill">
            <a:extLst>
              <a:ext uri="{FF2B5EF4-FFF2-40B4-BE49-F238E27FC236}">
                <a16:creationId xmlns:a16="http://schemas.microsoft.com/office/drawing/2014/main" id="{5EF223A7-2040-4D32-800D-F48E96605F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77781" y="5355325"/>
            <a:ext cx="677340" cy="67734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5F450537-1E97-471E-9ACE-09E1A9800473}"/>
              </a:ext>
            </a:extLst>
          </p:cNvPr>
          <p:cNvSpPr/>
          <p:nvPr/>
        </p:nvSpPr>
        <p:spPr>
          <a:xfrm>
            <a:off x="8663474" y="5463162"/>
            <a:ext cx="12537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Voluntary markets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D50B67EF-1C52-45DA-9CB4-0BB1E00E775C}"/>
              </a:ext>
            </a:extLst>
          </p:cNvPr>
          <p:cNvSpPr/>
          <p:nvPr/>
        </p:nvSpPr>
        <p:spPr>
          <a:xfrm rot="10800000">
            <a:off x="6829101" y="2730271"/>
            <a:ext cx="1027697" cy="32527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9C1-AEFF-490A-8B6A-E6F3152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87"/>
            <a:ext cx="10515600" cy="90236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latin typeface="Garamond" panose="02020404030301010803" pitchFamily="18" charset="0"/>
              </a:rPr>
              <a:t>Options for countries – CERF, Emergent, LEAF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B6A4-652B-471B-AF08-44E9106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D137-F0D1-4DAD-96F3-CA1AD7962785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ACA850-62F1-479B-BAF2-BAF2E1361B39}"/>
              </a:ext>
            </a:extLst>
          </p:cNvPr>
          <p:cNvCxnSpPr/>
          <p:nvPr/>
        </p:nvCxnSpPr>
        <p:spPr>
          <a:xfrm>
            <a:off x="838200" y="1267486"/>
            <a:ext cx="105156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5EE1AD-E4FA-4D05-9C24-B81BF73BEF95}"/>
              </a:ext>
            </a:extLst>
          </p:cNvPr>
          <p:cNvGraphicFramePr>
            <a:graphicFrameLocks noGrp="1"/>
          </p:cNvGraphicFramePr>
          <p:nvPr/>
        </p:nvGraphicFramePr>
        <p:xfrm>
          <a:off x="585014" y="2102939"/>
          <a:ext cx="2395621" cy="4716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5621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61658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Upfront financing availability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83784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Transaction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96745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Disbursement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66019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Access for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  <a:tr h="48541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0211"/>
                  </a:ext>
                </a:extLst>
              </a:tr>
              <a:tr h="48541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ER Transaction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86952"/>
                  </a:ext>
                </a:extLst>
              </a:tr>
              <a:tr h="48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Recommended types of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7754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ADFE1-A102-41DC-81E3-594D55168E1E}"/>
              </a:ext>
            </a:extLst>
          </p:cNvPr>
          <p:cNvSpPr/>
          <p:nvPr/>
        </p:nvSpPr>
        <p:spPr>
          <a:xfrm>
            <a:off x="9109393" y="1334321"/>
            <a:ext cx="2667900" cy="71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LEAF/Emergent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823C83-C972-46D5-81CD-3446B9A130E8}"/>
              </a:ext>
            </a:extLst>
          </p:cNvPr>
          <p:cNvSpPr/>
          <p:nvPr/>
        </p:nvSpPr>
        <p:spPr>
          <a:xfrm>
            <a:off x="3277350" y="1351966"/>
            <a:ext cx="2667900" cy="71003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FCPF and ISFL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4B952F4-2C65-4305-9A85-5A4E3EBD0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75071"/>
              </p:ext>
            </p:extLst>
          </p:nvPr>
        </p:nvGraphicFramePr>
        <p:xfrm>
          <a:off x="9174822" y="2172362"/>
          <a:ext cx="2697119" cy="4647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7119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562024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90028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Verification, TREES registration and financial intermediary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8423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Disbursement by financial intermediary as per high level investment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59583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Registration under ART/TREES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  <a:tr h="4880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2022-2026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885044"/>
                  </a:ext>
                </a:extLst>
              </a:tr>
              <a:tr h="4880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ART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86952"/>
                  </a:ext>
                </a:extLst>
              </a:tr>
              <a:tr h="63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High/middle income countries most likely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90993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52319F10-6BBF-4E3D-9E34-62CBCB26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83082"/>
              </p:ext>
            </p:extLst>
          </p:nvPr>
        </p:nvGraphicFramePr>
        <p:xfrm>
          <a:off x="3393654" y="2172361"/>
          <a:ext cx="2543531" cy="4673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531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649861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Readiness and technical assistance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8354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9368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Disbursement by recipient as per benefit sharing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64328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Registration under FCPF CF or ISFL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  <a:tr h="48404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FCPF: -2024 ISFL: -2030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8675"/>
                  </a:ext>
                </a:extLst>
              </a:tr>
              <a:tr h="48404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CATS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86952"/>
                  </a:ext>
                </a:extLst>
              </a:tr>
              <a:tr h="48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Low and high/middle income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2185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C77470-97F9-4058-A22D-0970CF4EA5ED}"/>
              </a:ext>
            </a:extLst>
          </p:cNvPr>
          <p:cNvSpPr/>
          <p:nvPr/>
        </p:nvSpPr>
        <p:spPr>
          <a:xfrm>
            <a:off x="6131187" y="1334905"/>
            <a:ext cx="2667900" cy="71003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CERF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8AA15B92-1E94-469B-B39E-DD87940DA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47613"/>
              </p:ext>
            </p:extLst>
          </p:nvPr>
        </p:nvGraphicFramePr>
        <p:xfrm>
          <a:off x="6247491" y="2155299"/>
          <a:ext cx="2543531" cy="4669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531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682232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Built into Bank lending operations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82900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9054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Disbursement by recipient as per benefit sharing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6521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CERF methodology will build on FCPF/ISFL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  <a:tr h="48029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-2040?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58530"/>
                  </a:ext>
                </a:extLst>
              </a:tr>
              <a:tr h="48029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CATS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86952"/>
                  </a:ext>
                </a:extLst>
              </a:tr>
              <a:tr h="633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Low and high/middle income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4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08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9C1-AEFF-490A-8B6A-E6F3152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87"/>
            <a:ext cx="10515600" cy="902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Options for countries – CERF, Emergent, LEAF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B6A4-652B-471B-AF08-44E9106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D137-F0D1-4DAD-96F3-CA1AD7962785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ACA850-62F1-479B-BAF2-BAF2E1361B39}"/>
              </a:ext>
            </a:extLst>
          </p:cNvPr>
          <p:cNvCxnSpPr/>
          <p:nvPr/>
        </p:nvCxnSpPr>
        <p:spPr>
          <a:xfrm>
            <a:off x="838200" y="1267486"/>
            <a:ext cx="105156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5EE1AD-E4FA-4D05-9C24-B81BF73BEF95}"/>
              </a:ext>
            </a:extLst>
          </p:cNvPr>
          <p:cNvGraphicFramePr>
            <a:graphicFrameLocks noGrp="1"/>
          </p:cNvGraphicFramePr>
          <p:nvPr/>
        </p:nvGraphicFramePr>
        <p:xfrm>
          <a:off x="501584" y="1814765"/>
          <a:ext cx="2231008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1008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ER transaction type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Price (Contract ERs)</a:t>
                      </a: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Price (Additional ERs)</a:t>
                      </a: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Price (Excess ERs not sold to fund Participants)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ADFE1-A102-41DC-81E3-594D55168E1E}"/>
              </a:ext>
            </a:extLst>
          </p:cNvPr>
          <p:cNvSpPr/>
          <p:nvPr/>
        </p:nvSpPr>
        <p:spPr>
          <a:xfrm>
            <a:off x="8899960" y="1296221"/>
            <a:ext cx="2877332" cy="475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LEAF/Emergent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823C83-C972-46D5-81CD-3446B9A130E8}"/>
              </a:ext>
            </a:extLst>
          </p:cNvPr>
          <p:cNvSpPr/>
          <p:nvPr/>
        </p:nvSpPr>
        <p:spPr>
          <a:xfrm>
            <a:off x="2882586" y="1313866"/>
            <a:ext cx="2877332" cy="4754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FCPF and ISFL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4B952F4-2C65-4305-9A85-5A4E3EBD0325}"/>
              </a:ext>
            </a:extLst>
          </p:cNvPr>
          <p:cNvGraphicFramePr>
            <a:graphicFrameLocks noGrp="1"/>
          </p:cNvGraphicFramePr>
          <p:nvPr/>
        </p:nvGraphicFramePr>
        <p:xfrm>
          <a:off x="8933218" y="1815349"/>
          <a:ext cx="2814354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4354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572338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(i) RBP Option (Pathways 1-3) – With or without ER title transfer, corresponding adjustment not required</a:t>
                      </a:r>
                      <a:endParaRPr lang="en-US" sz="1600" b="1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(ii) Non-RBP Option (Pathway 4) – Corresponding adjustment of Supplier’s NDC required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560222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349322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52319F10-6BBF-4E3D-9E34-62CBCB269E50}"/>
              </a:ext>
            </a:extLst>
          </p:cNvPr>
          <p:cNvGraphicFramePr>
            <a:graphicFrameLocks noGrp="1"/>
          </p:cNvGraphicFramePr>
          <p:nvPr/>
        </p:nvGraphicFramePr>
        <p:xfrm>
          <a:off x="2897204" y="1815349"/>
          <a:ext cx="285465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4650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5425" indent="-225425"/>
                      <a:r>
                        <a:rPr lang="en-US" sz="16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(i) Retransfer ERs – use for NDCs (FCPF Tranche B, ISFL partly)</a:t>
                      </a: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25425" indent="-225425"/>
                      <a:r>
                        <a:rPr lang="en-US" sz="16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(ii) Retained ERs – use/cancelled by buyer (FCPF Tranche A, ISFL partly)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(i) Retransfer ERs: $5 for FCPF; ≥$5 for ISFL</a:t>
                      </a:r>
                    </a:p>
                    <a:p>
                      <a:pPr marL="228600" indent="-228600"/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(ii) Retained ERs: $5 for FCPF; ≥$5 for ISFL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5425" indent="-225425">
                        <a:buAutoNum type="romanLcParenBoth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Retransfer ERs: $5/$6 or tbn for FCPF; ≥$5 for ISFL</a:t>
                      </a:r>
                    </a:p>
                    <a:p>
                      <a:pPr marL="225425" indent="-225425">
                        <a:buAutoNum type="romanLcParenBoth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Retained ERs: ≥$5 for both FCPF and ISFL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Could be higher. Example those sold in an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auction or other bilateral agreements</a:t>
                      </a:r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C77470-97F9-4058-A22D-0970CF4EA5ED}"/>
              </a:ext>
            </a:extLst>
          </p:cNvPr>
          <p:cNvSpPr/>
          <p:nvPr/>
        </p:nvSpPr>
        <p:spPr>
          <a:xfrm>
            <a:off x="5891273" y="1296221"/>
            <a:ext cx="2877332" cy="4754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CERF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8AA15B92-1E94-469B-B39E-DD87940DA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40394"/>
              </p:ext>
            </p:extLst>
          </p:nvPr>
        </p:nvGraphicFramePr>
        <p:xfrm>
          <a:off x="5916467" y="1800380"/>
          <a:ext cx="2852138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2138">
                  <a:extLst>
                    <a:ext uri="{9D8B030D-6E8A-4147-A177-3AD203B41FA5}">
                      <a16:colId xmlns:a16="http://schemas.microsoft.com/office/drawing/2014/main" val="409053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ER use for NDCs under RBP option</a:t>
                      </a: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b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To be determined. Floor price?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 be determined</a:t>
                      </a: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 be determined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3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9C1-AEFF-490A-8B6A-E6F3152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87"/>
            <a:ext cx="10515600" cy="90236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latin typeface="Garamond" panose="02020404030301010803" pitchFamily="18" charset="0"/>
              </a:rPr>
              <a:t>Differences between ART/TREES &amp; </a:t>
            </a:r>
            <a:br>
              <a:rPr lang="en-US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n-US">
                <a:solidFill>
                  <a:schemeClr val="tx2"/>
                </a:solidFill>
                <a:latin typeface="Garamond" panose="02020404030301010803" pitchFamily="18" charset="0"/>
              </a:rPr>
              <a:t>FCPF/ISFL Standards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B6A4-652B-471B-AF08-44E9106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D137-F0D1-4DAD-96F3-CA1AD7962785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ACA850-62F1-479B-BAF2-BAF2E1361B39}"/>
              </a:ext>
            </a:extLst>
          </p:cNvPr>
          <p:cNvCxnSpPr/>
          <p:nvPr/>
        </p:nvCxnSpPr>
        <p:spPr>
          <a:xfrm>
            <a:off x="838200" y="1267486"/>
            <a:ext cx="105156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ADFE1-A102-41DC-81E3-594D55168E1E}"/>
              </a:ext>
            </a:extLst>
          </p:cNvPr>
          <p:cNvSpPr/>
          <p:nvPr/>
        </p:nvSpPr>
        <p:spPr>
          <a:xfrm>
            <a:off x="7676951" y="1447204"/>
            <a:ext cx="3888605" cy="55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ART/TREES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823C83-C972-46D5-81CD-3446B9A130E8}"/>
              </a:ext>
            </a:extLst>
          </p:cNvPr>
          <p:cNvSpPr/>
          <p:nvPr/>
        </p:nvSpPr>
        <p:spPr>
          <a:xfrm>
            <a:off x="2986640" y="1447203"/>
            <a:ext cx="3888605" cy="5550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Garamond" panose="02020404030301010803" pitchFamily="18" charset="0"/>
              </a:rPr>
              <a:t>FCPF and ISFL Standards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D6C1F3A-9E21-43CC-8E78-D2CAC12AE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79315"/>
              </p:ext>
            </p:extLst>
          </p:nvPr>
        </p:nvGraphicFramePr>
        <p:xfrm>
          <a:off x="176464" y="2085756"/>
          <a:ext cx="11839072" cy="4727088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2374119">
                  <a:extLst>
                    <a:ext uri="{9D8B030D-6E8A-4147-A177-3AD203B41FA5}">
                      <a16:colId xmlns:a16="http://schemas.microsoft.com/office/drawing/2014/main" val="23569662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5589400"/>
                    </a:ext>
                  </a:extLst>
                </a:gridCol>
                <a:gridCol w="4277204">
                  <a:extLst>
                    <a:ext uri="{9D8B030D-6E8A-4147-A177-3AD203B41FA5}">
                      <a16:colId xmlns:a16="http://schemas.microsoft.com/office/drawing/2014/main" val="1810373286"/>
                    </a:ext>
                  </a:extLst>
                </a:gridCol>
                <a:gridCol w="462013">
                  <a:extLst>
                    <a:ext uri="{9D8B030D-6E8A-4147-A177-3AD203B41FA5}">
                      <a16:colId xmlns:a16="http://schemas.microsoft.com/office/drawing/2014/main" val="1382759492"/>
                    </a:ext>
                  </a:extLst>
                </a:gridCol>
                <a:gridCol w="4517456">
                  <a:extLst>
                    <a:ext uri="{9D8B030D-6E8A-4147-A177-3AD203B41FA5}">
                      <a16:colId xmlns:a16="http://schemas.microsoft.com/office/drawing/2014/main" val="2923653989"/>
                    </a:ext>
                  </a:extLst>
                </a:gridCol>
              </a:tblGrid>
              <a:tr h="541692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Eligible entities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Governments,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Subnat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. Jurisdictions (SJ)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Governments, requirements more stringent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37702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Crediting Period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End date: FCPF 2024, ISFL 2029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Start date: Possible retroactive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End date: 5yr renewable, limited to 2030 for SJ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Start date: as early as 4yr before TREES concept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91658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Scope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FCPF REDD+ (HFLD), ISFL AFOLU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REDD+ (HFLD)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89457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Methodological requirements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Methodological framework, detailed methodology defined by country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More detailed and stringent requirements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40125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Discounts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Uncertainty (10-15) and Buffer (10-40%)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Uncertainty (sliding scale deductions applied), Buffer (5-20%) and Leakage (0-20%)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31234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Safeguards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World Bank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Based on Cancun SGs, with specific indicators subject to verification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09743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ER Title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23609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Validation &amp;Verification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Accredited third party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Accredited third party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1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5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1022</Words>
  <Application>Microsoft Office PowerPoint</Application>
  <PresentationFormat>Widescreen</PresentationFormat>
  <Paragraphs>142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Office Theme</vt:lpstr>
      <vt:lpstr>FCPF Knowledge Day Series Session 1  Future of REDD+ Financing</vt:lpstr>
      <vt:lpstr>FCPF and ISFL – a snapshot</vt:lpstr>
      <vt:lpstr>Map of the different initiatives</vt:lpstr>
      <vt:lpstr>Options for countries – CERF, Emergent, LEAF</vt:lpstr>
      <vt:lpstr>Options for countries – CERF, Emergent, LEAF</vt:lpstr>
      <vt:lpstr>Differences between ART/TREES &amp;  FCPF/ISFL Standards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Whitehouse</dc:creator>
  <cp:lastModifiedBy>Simon Whitehouse</cp:lastModifiedBy>
  <cp:revision>3</cp:revision>
  <dcterms:created xsi:type="dcterms:W3CDTF">2021-12-06T11:37:17Z</dcterms:created>
  <dcterms:modified xsi:type="dcterms:W3CDTF">2021-12-06T12:33:24Z</dcterms:modified>
</cp:coreProperties>
</file>